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 id="2147483680" r:id="rId3"/>
    <p:sldMasterId id="2147483650" r:id="rId4"/>
    <p:sldMasterId id="2147483660" r:id="rId5"/>
    <p:sldMasterId id="2147483669" r:id="rId6"/>
    <p:sldMasterId id="2147483676" r:id="rId7"/>
    <p:sldMasterId id="2147483684" r:id="rId8"/>
  </p:sldMasterIdLst>
  <p:notesMasterIdLst>
    <p:notesMasterId r:id="rId61"/>
  </p:notesMasterIdLst>
  <p:sldIdLst>
    <p:sldId id="258" r:id="rId9"/>
    <p:sldId id="322" r:id="rId10"/>
    <p:sldId id="333" r:id="rId11"/>
    <p:sldId id="330" r:id="rId12"/>
    <p:sldId id="331" r:id="rId13"/>
    <p:sldId id="326" r:id="rId14"/>
    <p:sldId id="332" r:id="rId15"/>
    <p:sldId id="334" r:id="rId16"/>
    <p:sldId id="335" r:id="rId17"/>
    <p:sldId id="329" r:id="rId18"/>
    <p:sldId id="327" r:id="rId19"/>
    <p:sldId id="280" r:id="rId20"/>
    <p:sldId id="328" r:id="rId21"/>
    <p:sldId id="336" r:id="rId22"/>
    <p:sldId id="324" r:id="rId23"/>
    <p:sldId id="325" r:id="rId24"/>
    <p:sldId id="284" r:id="rId25"/>
    <p:sldId id="288" r:id="rId26"/>
    <p:sldId id="289" r:id="rId27"/>
    <p:sldId id="290" r:id="rId28"/>
    <p:sldId id="291" r:id="rId29"/>
    <p:sldId id="262" r:id="rId30"/>
    <p:sldId id="337" r:id="rId31"/>
    <p:sldId id="292" r:id="rId32"/>
    <p:sldId id="338" r:id="rId33"/>
    <p:sldId id="339" r:id="rId34"/>
    <p:sldId id="293" r:id="rId35"/>
    <p:sldId id="263" r:id="rId36"/>
    <p:sldId id="264" r:id="rId37"/>
    <p:sldId id="341" r:id="rId38"/>
    <p:sldId id="342" r:id="rId39"/>
    <p:sldId id="265" r:id="rId40"/>
    <p:sldId id="295" r:id="rId41"/>
    <p:sldId id="340" r:id="rId42"/>
    <p:sldId id="300" r:id="rId43"/>
    <p:sldId id="268" r:id="rId44"/>
    <p:sldId id="343" r:id="rId45"/>
    <p:sldId id="344" r:id="rId46"/>
    <p:sldId id="345" r:id="rId47"/>
    <p:sldId id="321" r:id="rId48"/>
    <p:sldId id="346" r:id="rId49"/>
    <p:sldId id="272" r:id="rId50"/>
    <p:sldId id="310" r:id="rId51"/>
    <p:sldId id="311" r:id="rId52"/>
    <p:sldId id="312" r:id="rId53"/>
    <p:sldId id="273" r:id="rId54"/>
    <p:sldId id="274" r:id="rId55"/>
    <p:sldId id="277" r:id="rId56"/>
    <p:sldId id="279" r:id="rId57"/>
    <p:sldId id="347" r:id="rId58"/>
    <p:sldId id="348" r:id="rId59"/>
    <p:sldId id="31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807C"/>
    <a:srgbClr val="A30C33"/>
    <a:srgbClr val="790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3"/>
  </p:normalViewPr>
  <p:slideViewPr>
    <p:cSldViewPr showGuides="1">
      <p:cViewPr varScale="1">
        <p:scale>
          <a:sx n="82" d="100"/>
          <a:sy n="82" d="100"/>
        </p:scale>
        <p:origin x="786" y="9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672B35-0CAE-4F7B-B6EE-524C6273DD06}" type="doc">
      <dgm:prSet loTypeId="urn:microsoft.com/office/officeart/2005/8/layout/process1" loCatId="process" qsTypeId="urn:microsoft.com/office/officeart/2005/8/quickstyle/simple1" qsCatId="simple" csTypeId="urn:microsoft.com/office/officeart/2005/8/colors/accent1_2" csCatId="accent1" phldr="1"/>
      <dgm:spPr/>
    </dgm:pt>
    <dgm:pt modelId="{AD001DFB-AA06-419F-AD7B-07FA9A3C98EA}">
      <dgm:prSet phldrT="[Text]"/>
      <dgm:spPr>
        <a:solidFill>
          <a:schemeClr val="accent2">
            <a:lumMod val="75000"/>
          </a:schemeClr>
        </a:solidFill>
      </dgm:spPr>
      <dgm:t>
        <a:bodyPr/>
        <a:lstStyle/>
        <a:p>
          <a:r>
            <a:rPr lang="en-US" dirty="0" smtClean="0"/>
            <a:t>Meals charged to lodging on T-card</a:t>
          </a:r>
          <a:endParaRPr lang="en-US" dirty="0"/>
        </a:p>
      </dgm:t>
    </dgm:pt>
    <dgm:pt modelId="{588CDE9F-B5D3-4FC3-A880-5A7FC73118B1}" type="parTrans" cxnId="{5F2C50B5-CF14-4019-A332-17B859EEFA6D}">
      <dgm:prSet/>
      <dgm:spPr/>
      <dgm:t>
        <a:bodyPr/>
        <a:lstStyle/>
        <a:p>
          <a:endParaRPr lang="en-US"/>
        </a:p>
      </dgm:t>
    </dgm:pt>
    <dgm:pt modelId="{40D11786-F04B-41DC-A436-1FE4BB05073B}" type="sibTrans" cxnId="{5F2C50B5-CF14-4019-A332-17B859EEFA6D}">
      <dgm:prSet/>
      <dgm:spPr/>
      <dgm:t>
        <a:bodyPr/>
        <a:lstStyle/>
        <a:p>
          <a:endParaRPr lang="en-US"/>
        </a:p>
      </dgm:t>
    </dgm:pt>
    <dgm:pt modelId="{6186E7DA-DAE7-4D37-8A07-0DB812F318C3}">
      <dgm:prSet phldrT="[Text]"/>
      <dgm:spPr>
        <a:solidFill>
          <a:schemeClr val="accent2">
            <a:lumMod val="75000"/>
          </a:schemeClr>
        </a:solidFill>
      </dgm:spPr>
      <dgm:t>
        <a:bodyPr/>
        <a:lstStyle/>
        <a:p>
          <a:r>
            <a:rPr lang="en-US" dirty="0" smtClean="0"/>
            <a:t>Employee checks receipt before leaving</a:t>
          </a:r>
          <a:endParaRPr lang="en-US" dirty="0"/>
        </a:p>
      </dgm:t>
    </dgm:pt>
    <dgm:pt modelId="{B98BF159-7731-4C1E-9EDB-E6BDCB4DF466}" type="parTrans" cxnId="{8E0E7972-E0C1-4D7A-B472-1F69C22E7CE0}">
      <dgm:prSet/>
      <dgm:spPr/>
      <dgm:t>
        <a:bodyPr/>
        <a:lstStyle/>
        <a:p>
          <a:endParaRPr lang="en-US"/>
        </a:p>
      </dgm:t>
    </dgm:pt>
    <dgm:pt modelId="{DEA8A1CA-3D83-4536-94DF-E42922866C84}" type="sibTrans" cxnId="{8E0E7972-E0C1-4D7A-B472-1F69C22E7CE0}">
      <dgm:prSet/>
      <dgm:spPr/>
      <dgm:t>
        <a:bodyPr/>
        <a:lstStyle/>
        <a:p>
          <a:endParaRPr lang="en-US"/>
        </a:p>
      </dgm:t>
    </dgm:pt>
    <dgm:pt modelId="{3DABB246-2D05-4009-93B2-CFD0C4B742A5}">
      <dgm:prSet phldrT="[Text]"/>
      <dgm:spPr>
        <a:solidFill>
          <a:schemeClr val="accent2">
            <a:lumMod val="75000"/>
          </a:schemeClr>
        </a:solidFill>
      </dgm:spPr>
      <dgm:t>
        <a:bodyPr/>
        <a:lstStyle/>
        <a:p>
          <a:r>
            <a:rPr lang="en-US" dirty="0" smtClean="0"/>
            <a:t>Employee has hotel correct before leaving</a:t>
          </a:r>
          <a:endParaRPr lang="en-US" dirty="0"/>
        </a:p>
      </dgm:t>
    </dgm:pt>
    <dgm:pt modelId="{FA5C3B10-9C5C-4BFE-A750-4795576BE328}" type="parTrans" cxnId="{63979CC6-C8D9-4163-9B3B-6B1CF2B84467}">
      <dgm:prSet/>
      <dgm:spPr/>
      <dgm:t>
        <a:bodyPr/>
        <a:lstStyle/>
        <a:p>
          <a:endParaRPr lang="en-US"/>
        </a:p>
      </dgm:t>
    </dgm:pt>
    <dgm:pt modelId="{55D36D50-ACBF-42E6-8E49-47C11AD1D286}" type="sibTrans" cxnId="{63979CC6-C8D9-4163-9B3B-6B1CF2B84467}">
      <dgm:prSet/>
      <dgm:spPr/>
      <dgm:t>
        <a:bodyPr/>
        <a:lstStyle/>
        <a:p>
          <a:endParaRPr lang="en-US"/>
        </a:p>
      </dgm:t>
    </dgm:pt>
    <dgm:pt modelId="{979E011E-0686-478D-8F0C-60F8F166DA49}">
      <dgm:prSet/>
      <dgm:spPr>
        <a:solidFill>
          <a:schemeClr val="accent2">
            <a:lumMod val="75000"/>
          </a:schemeClr>
        </a:solidFill>
      </dgm:spPr>
      <dgm:t>
        <a:bodyPr/>
        <a:lstStyle/>
        <a:p>
          <a:r>
            <a:rPr lang="en-US" dirty="0" smtClean="0"/>
            <a:t>Meal can be entered for reimbursement</a:t>
          </a:r>
          <a:endParaRPr lang="en-US" dirty="0"/>
        </a:p>
      </dgm:t>
    </dgm:pt>
    <dgm:pt modelId="{1A255C30-2EA7-4111-BC7B-A598E70C823E}" type="parTrans" cxnId="{74063A03-9E3D-4A0D-AD7F-20B3402DB32A}">
      <dgm:prSet/>
      <dgm:spPr/>
      <dgm:t>
        <a:bodyPr/>
        <a:lstStyle/>
        <a:p>
          <a:endParaRPr lang="en-US"/>
        </a:p>
      </dgm:t>
    </dgm:pt>
    <dgm:pt modelId="{05F16A8E-891E-4281-B649-1433DD2C2E4F}" type="sibTrans" cxnId="{74063A03-9E3D-4A0D-AD7F-20B3402DB32A}">
      <dgm:prSet/>
      <dgm:spPr/>
      <dgm:t>
        <a:bodyPr/>
        <a:lstStyle/>
        <a:p>
          <a:endParaRPr lang="en-US"/>
        </a:p>
      </dgm:t>
    </dgm:pt>
    <dgm:pt modelId="{E7576A05-BF9E-4823-92FA-D49F779AE4FB}">
      <dgm:prSet/>
      <dgm:spPr>
        <a:solidFill>
          <a:schemeClr val="accent2">
            <a:lumMod val="75000"/>
          </a:schemeClr>
        </a:solidFill>
      </dgm:spPr>
      <dgm:t>
        <a:bodyPr/>
        <a:lstStyle/>
        <a:p>
          <a:r>
            <a:rPr lang="en-US" dirty="0" smtClean="0"/>
            <a:t>Done</a:t>
          </a:r>
          <a:endParaRPr lang="en-US" dirty="0"/>
        </a:p>
      </dgm:t>
    </dgm:pt>
    <dgm:pt modelId="{9AC06EBD-9C83-4D30-9BCB-571AE9A761B1}" type="parTrans" cxnId="{ECB2C3B1-B912-4B49-9739-05C8A22D8874}">
      <dgm:prSet/>
      <dgm:spPr/>
    </dgm:pt>
    <dgm:pt modelId="{483D38C1-59D9-42A3-B7EA-6B8E591AC190}" type="sibTrans" cxnId="{ECB2C3B1-B912-4B49-9739-05C8A22D8874}">
      <dgm:prSet/>
      <dgm:spPr/>
    </dgm:pt>
    <dgm:pt modelId="{DC4721A8-15EE-4F93-A007-F9C7E25C560A}" type="pres">
      <dgm:prSet presAssocID="{93672B35-0CAE-4F7B-B6EE-524C6273DD06}" presName="Name0" presStyleCnt="0">
        <dgm:presLayoutVars>
          <dgm:dir/>
          <dgm:resizeHandles val="exact"/>
        </dgm:presLayoutVars>
      </dgm:prSet>
      <dgm:spPr/>
    </dgm:pt>
    <dgm:pt modelId="{CF3BE9BE-7AF6-497E-A9F7-DAD79541C930}" type="pres">
      <dgm:prSet presAssocID="{AD001DFB-AA06-419F-AD7B-07FA9A3C98EA}" presName="node" presStyleLbl="node1" presStyleIdx="0" presStyleCnt="5">
        <dgm:presLayoutVars>
          <dgm:bulletEnabled val="1"/>
        </dgm:presLayoutVars>
      </dgm:prSet>
      <dgm:spPr/>
      <dgm:t>
        <a:bodyPr/>
        <a:lstStyle/>
        <a:p>
          <a:endParaRPr lang="en-US"/>
        </a:p>
      </dgm:t>
    </dgm:pt>
    <dgm:pt modelId="{C3BB05BF-5445-440C-B6C8-1F2B215AD831}" type="pres">
      <dgm:prSet presAssocID="{40D11786-F04B-41DC-A436-1FE4BB05073B}" presName="sibTrans" presStyleLbl="sibTrans2D1" presStyleIdx="0" presStyleCnt="4"/>
      <dgm:spPr/>
      <dgm:t>
        <a:bodyPr/>
        <a:lstStyle/>
        <a:p>
          <a:endParaRPr lang="en-US"/>
        </a:p>
      </dgm:t>
    </dgm:pt>
    <dgm:pt modelId="{FAC86C11-039F-4FD9-80BB-F6709314BB4F}" type="pres">
      <dgm:prSet presAssocID="{40D11786-F04B-41DC-A436-1FE4BB05073B}" presName="connectorText" presStyleLbl="sibTrans2D1" presStyleIdx="0" presStyleCnt="4"/>
      <dgm:spPr/>
      <dgm:t>
        <a:bodyPr/>
        <a:lstStyle/>
        <a:p>
          <a:endParaRPr lang="en-US"/>
        </a:p>
      </dgm:t>
    </dgm:pt>
    <dgm:pt modelId="{3C1EE260-FDEE-418B-9943-AEF011475EBE}" type="pres">
      <dgm:prSet presAssocID="{6186E7DA-DAE7-4D37-8A07-0DB812F318C3}" presName="node" presStyleLbl="node1" presStyleIdx="1" presStyleCnt="5">
        <dgm:presLayoutVars>
          <dgm:bulletEnabled val="1"/>
        </dgm:presLayoutVars>
      </dgm:prSet>
      <dgm:spPr/>
      <dgm:t>
        <a:bodyPr/>
        <a:lstStyle/>
        <a:p>
          <a:endParaRPr lang="en-US"/>
        </a:p>
      </dgm:t>
    </dgm:pt>
    <dgm:pt modelId="{FFF7D622-B2CB-4082-8081-8F08C04D65F3}" type="pres">
      <dgm:prSet presAssocID="{DEA8A1CA-3D83-4536-94DF-E42922866C84}" presName="sibTrans" presStyleLbl="sibTrans2D1" presStyleIdx="1" presStyleCnt="4"/>
      <dgm:spPr/>
      <dgm:t>
        <a:bodyPr/>
        <a:lstStyle/>
        <a:p>
          <a:endParaRPr lang="en-US"/>
        </a:p>
      </dgm:t>
    </dgm:pt>
    <dgm:pt modelId="{25EE8B2B-CCA4-451B-B2C8-1E263922CEF1}" type="pres">
      <dgm:prSet presAssocID="{DEA8A1CA-3D83-4536-94DF-E42922866C84}" presName="connectorText" presStyleLbl="sibTrans2D1" presStyleIdx="1" presStyleCnt="4"/>
      <dgm:spPr/>
      <dgm:t>
        <a:bodyPr/>
        <a:lstStyle/>
        <a:p>
          <a:endParaRPr lang="en-US"/>
        </a:p>
      </dgm:t>
    </dgm:pt>
    <dgm:pt modelId="{022661C0-D073-48EC-B985-1950252CB9F4}" type="pres">
      <dgm:prSet presAssocID="{3DABB246-2D05-4009-93B2-CFD0C4B742A5}" presName="node" presStyleLbl="node1" presStyleIdx="2" presStyleCnt="5">
        <dgm:presLayoutVars>
          <dgm:bulletEnabled val="1"/>
        </dgm:presLayoutVars>
      </dgm:prSet>
      <dgm:spPr/>
      <dgm:t>
        <a:bodyPr/>
        <a:lstStyle/>
        <a:p>
          <a:endParaRPr lang="en-US"/>
        </a:p>
      </dgm:t>
    </dgm:pt>
    <dgm:pt modelId="{4DC32698-98B7-43E3-B211-B2789EB9B570}" type="pres">
      <dgm:prSet presAssocID="{55D36D50-ACBF-42E6-8E49-47C11AD1D286}" presName="sibTrans" presStyleLbl="sibTrans2D1" presStyleIdx="2" presStyleCnt="4"/>
      <dgm:spPr/>
      <dgm:t>
        <a:bodyPr/>
        <a:lstStyle/>
        <a:p>
          <a:endParaRPr lang="en-US"/>
        </a:p>
      </dgm:t>
    </dgm:pt>
    <dgm:pt modelId="{7224CD5F-18A9-48D9-A858-E085A5C38323}" type="pres">
      <dgm:prSet presAssocID="{55D36D50-ACBF-42E6-8E49-47C11AD1D286}" presName="connectorText" presStyleLbl="sibTrans2D1" presStyleIdx="2" presStyleCnt="4"/>
      <dgm:spPr/>
      <dgm:t>
        <a:bodyPr/>
        <a:lstStyle/>
        <a:p>
          <a:endParaRPr lang="en-US"/>
        </a:p>
      </dgm:t>
    </dgm:pt>
    <dgm:pt modelId="{C5C2FC13-39E2-4631-83C5-5972252FF717}" type="pres">
      <dgm:prSet presAssocID="{979E011E-0686-478D-8F0C-60F8F166DA49}" presName="node" presStyleLbl="node1" presStyleIdx="3" presStyleCnt="5">
        <dgm:presLayoutVars>
          <dgm:bulletEnabled val="1"/>
        </dgm:presLayoutVars>
      </dgm:prSet>
      <dgm:spPr/>
      <dgm:t>
        <a:bodyPr/>
        <a:lstStyle/>
        <a:p>
          <a:endParaRPr lang="en-US"/>
        </a:p>
      </dgm:t>
    </dgm:pt>
    <dgm:pt modelId="{96EE897E-75F6-4754-ACC9-006C70D3E83E}" type="pres">
      <dgm:prSet presAssocID="{05F16A8E-891E-4281-B649-1433DD2C2E4F}" presName="sibTrans" presStyleLbl="sibTrans2D1" presStyleIdx="3" presStyleCnt="4"/>
      <dgm:spPr/>
      <dgm:t>
        <a:bodyPr/>
        <a:lstStyle/>
        <a:p>
          <a:endParaRPr lang="en-US"/>
        </a:p>
      </dgm:t>
    </dgm:pt>
    <dgm:pt modelId="{6115B346-19D1-4AC3-BF13-BB4B024DF50F}" type="pres">
      <dgm:prSet presAssocID="{05F16A8E-891E-4281-B649-1433DD2C2E4F}" presName="connectorText" presStyleLbl="sibTrans2D1" presStyleIdx="3" presStyleCnt="4"/>
      <dgm:spPr/>
      <dgm:t>
        <a:bodyPr/>
        <a:lstStyle/>
        <a:p>
          <a:endParaRPr lang="en-US"/>
        </a:p>
      </dgm:t>
    </dgm:pt>
    <dgm:pt modelId="{0D4CB8DC-DB93-4284-8275-AD008CD00200}" type="pres">
      <dgm:prSet presAssocID="{E7576A05-BF9E-4823-92FA-D49F779AE4FB}" presName="node" presStyleLbl="node1" presStyleIdx="4" presStyleCnt="5">
        <dgm:presLayoutVars>
          <dgm:bulletEnabled val="1"/>
        </dgm:presLayoutVars>
      </dgm:prSet>
      <dgm:spPr/>
      <dgm:t>
        <a:bodyPr/>
        <a:lstStyle/>
        <a:p>
          <a:endParaRPr lang="en-US"/>
        </a:p>
      </dgm:t>
    </dgm:pt>
  </dgm:ptLst>
  <dgm:cxnLst>
    <dgm:cxn modelId="{4DC15234-1842-4FC0-AD30-807A92CF989B}" type="presOf" srcId="{DEA8A1CA-3D83-4536-94DF-E42922866C84}" destId="{FFF7D622-B2CB-4082-8081-8F08C04D65F3}" srcOrd="0" destOrd="0" presId="urn:microsoft.com/office/officeart/2005/8/layout/process1"/>
    <dgm:cxn modelId="{58C60CC4-7E5F-4A58-9683-413F6B385A31}" type="presOf" srcId="{55D36D50-ACBF-42E6-8E49-47C11AD1D286}" destId="{4DC32698-98B7-43E3-B211-B2789EB9B570}" srcOrd="0" destOrd="0" presId="urn:microsoft.com/office/officeart/2005/8/layout/process1"/>
    <dgm:cxn modelId="{6ABEF494-6AD7-4EF7-A6B8-DE8FC80A75A6}" type="presOf" srcId="{DEA8A1CA-3D83-4536-94DF-E42922866C84}" destId="{25EE8B2B-CCA4-451B-B2C8-1E263922CEF1}" srcOrd="1" destOrd="0" presId="urn:microsoft.com/office/officeart/2005/8/layout/process1"/>
    <dgm:cxn modelId="{0B4C7975-6B67-469C-9AA9-E2270925363B}" type="presOf" srcId="{40D11786-F04B-41DC-A436-1FE4BB05073B}" destId="{FAC86C11-039F-4FD9-80BB-F6709314BB4F}" srcOrd="1" destOrd="0" presId="urn:microsoft.com/office/officeart/2005/8/layout/process1"/>
    <dgm:cxn modelId="{966C82AE-FB30-4A9D-AAC0-7212B5F864ED}" type="presOf" srcId="{AD001DFB-AA06-419F-AD7B-07FA9A3C98EA}" destId="{CF3BE9BE-7AF6-497E-A9F7-DAD79541C930}" srcOrd="0" destOrd="0" presId="urn:microsoft.com/office/officeart/2005/8/layout/process1"/>
    <dgm:cxn modelId="{8FAB6F2C-DB75-49E7-A3B5-11388E862B77}" type="presOf" srcId="{55D36D50-ACBF-42E6-8E49-47C11AD1D286}" destId="{7224CD5F-18A9-48D9-A858-E085A5C38323}" srcOrd="1" destOrd="0" presId="urn:microsoft.com/office/officeart/2005/8/layout/process1"/>
    <dgm:cxn modelId="{287FF3DC-90A6-4A4F-8E36-16BEFA9C1FFF}" type="presOf" srcId="{40D11786-F04B-41DC-A436-1FE4BB05073B}" destId="{C3BB05BF-5445-440C-B6C8-1F2B215AD831}" srcOrd="0" destOrd="0" presId="urn:microsoft.com/office/officeart/2005/8/layout/process1"/>
    <dgm:cxn modelId="{EF752441-8CDC-4A98-B436-342E9FF9C252}" type="presOf" srcId="{E7576A05-BF9E-4823-92FA-D49F779AE4FB}" destId="{0D4CB8DC-DB93-4284-8275-AD008CD00200}" srcOrd="0" destOrd="0" presId="urn:microsoft.com/office/officeart/2005/8/layout/process1"/>
    <dgm:cxn modelId="{17601CD6-FB71-456F-8BD9-49171D31CB9C}" type="presOf" srcId="{979E011E-0686-478D-8F0C-60F8F166DA49}" destId="{C5C2FC13-39E2-4631-83C5-5972252FF717}" srcOrd="0" destOrd="0" presId="urn:microsoft.com/office/officeart/2005/8/layout/process1"/>
    <dgm:cxn modelId="{74063A03-9E3D-4A0D-AD7F-20B3402DB32A}" srcId="{93672B35-0CAE-4F7B-B6EE-524C6273DD06}" destId="{979E011E-0686-478D-8F0C-60F8F166DA49}" srcOrd="3" destOrd="0" parTransId="{1A255C30-2EA7-4111-BC7B-A598E70C823E}" sibTransId="{05F16A8E-891E-4281-B649-1433DD2C2E4F}"/>
    <dgm:cxn modelId="{BDB77704-45AF-4569-8484-E518D5F01CC0}" type="presOf" srcId="{05F16A8E-891E-4281-B649-1433DD2C2E4F}" destId="{96EE897E-75F6-4754-ACC9-006C70D3E83E}" srcOrd="0" destOrd="0" presId="urn:microsoft.com/office/officeart/2005/8/layout/process1"/>
    <dgm:cxn modelId="{01D1ADBD-B099-43DD-8119-045DF9B44243}" type="presOf" srcId="{3DABB246-2D05-4009-93B2-CFD0C4B742A5}" destId="{022661C0-D073-48EC-B985-1950252CB9F4}" srcOrd="0" destOrd="0" presId="urn:microsoft.com/office/officeart/2005/8/layout/process1"/>
    <dgm:cxn modelId="{ECB2C3B1-B912-4B49-9739-05C8A22D8874}" srcId="{93672B35-0CAE-4F7B-B6EE-524C6273DD06}" destId="{E7576A05-BF9E-4823-92FA-D49F779AE4FB}" srcOrd="4" destOrd="0" parTransId="{9AC06EBD-9C83-4D30-9BCB-571AE9A761B1}" sibTransId="{483D38C1-59D9-42A3-B7EA-6B8E591AC190}"/>
    <dgm:cxn modelId="{99454076-9FC8-4142-B714-A559C317637F}" type="presOf" srcId="{05F16A8E-891E-4281-B649-1433DD2C2E4F}" destId="{6115B346-19D1-4AC3-BF13-BB4B024DF50F}" srcOrd="1" destOrd="0" presId="urn:microsoft.com/office/officeart/2005/8/layout/process1"/>
    <dgm:cxn modelId="{FC6B979E-3D75-4C7E-B638-ADA52C00006F}" type="presOf" srcId="{93672B35-0CAE-4F7B-B6EE-524C6273DD06}" destId="{DC4721A8-15EE-4F93-A007-F9C7E25C560A}" srcOrd="0" destOrd="0" presId="urn:microsoft.com/office/officeart/2005/8/layout/process1"/>
    <dgm:cxn modelId="{8E0E7972-E0C1-4D7A-B472-1F69C22E7CE0}" srcId="{93672B35-0CAE-4F7B-B6EE-524C6273DD06}" destId="{6186E7DA-DAE7-4D37-8A07-0DB812F318C3}" srcOrd="1" destOrd="0" parTransId="{B98BF159-7731-4C1E-9EDB-E6BDCB4DF466}" sibTransId="{DEA8A1CA-3D83-4536-94DF-E42922866C84}"/>
    <dgm:cxn modelId="{5F2C50B5-CF14-4019-A332-17B859EEFA6D}" srcId="{93672B35-0CAE-4F7B-B6EE-524C6273DD06}" destId="{AD001DFB-AA06-419F-AD7B-07FA9A3C98EA}" srcOrd="0" destOrd="0" parTransId="{588CDE9F-B5D3-4FC3-A880-5A7FC73118B1}" sibTransId="{40D11786-F04B-41DC-A436-1FE4BB05073B}"/>
    <dgm:cxn modelId="{63979CC6-C8D9-4163-9B3B-6B1CF2B84467}" srcId="{93672B35-0CAE-4F7B-B6EE-524C6273DD06}" destId="{3DABB246-2D05-4009-93B2-CFD0C4B742A5}" srcOrd="2" destOrd="0" parTransId="{FA5C3B10-9C5C-4BFE-A750-4795576BE328}" sibTransId="{55D36D50-ACBF-42E6-8E49-47C11AD1D286}"/>
    <dgm:cxn modelId="{660FA535-2C16-4F2D-9443-3B5402935943}" type="presOf" srcId="{6186E7DA-DAE7-4D37-8A07-0DB812F318C3}" destId="{3C1EE260-FDEE-418B-9943-AEF011475EBE}" srcOrd="0" destOrd="0" presId="urn:microsoft.com/office/officeart/2005/8/layout/process1"/>
    <dgm:cxn modelId="{8588BD9B-329D-49FF-A784-DE7181B78B06}" type="presParOf" srcId="{DC4721A8-15EE-4F93-A007-F9C7E25C560A}" destId="{CF3BE9BE-7AF6-497E-A9F7-DAD79541C930}" srcOrd="0" destOrd="0" presId="urn:microsoft.com/office/officeart/2005/8/layout/process1"/>
    <dgm:cxn modelId="{7C24A421-DEDF-4246-B802-4BCF218B3BC6}" type="presParOf" srcId="{DC4721A8-15EE-4F93-A007-F9C7E25C560A}" destId="{C3BB05BF-5445-440C-B6C8-1F2B215AD831}" srcOrd="1" destOrd="0" presId="urn:microsoft.com/office/officeart/2005/8/layout/process1"/>
    <dgm:cxn modelId="{044C5C93-0655-4110-9161-0D846280D0F2}" type="presParOf" srcId="{C3BB05BF-5445-440C-B6C8-1F2B215AD831}" destId="{FAC86C11-039F-4FD9-80BB-F6709314BB4F}" srcOrd="0" destOrd="0" presId="urn:microsoft.com/office/officeart/2005/8/layout/process1"/>
    <dgm:cxn modelId="{CCFD1148-CA9E-4F34-80FB-7CF148C65A91}" type="presParOf" srcId="{DC4721A8-15EE-4F93-A007-F9C7E25C560A}" destId="{3C1EE260-FDEE-418B-9943-AEF011475EBE}" srcOrd="2" destOrd="0" presId="urn:microsoft.com/office/officeart/2005/8/layout/process1"/>
    <dgm:cxn modelId="{44F10C67-6CD0-4AD9-AC2C-95D47DCA3482}" type="presParOf" srcId="{DC4721A8-15EE-4F93-A007-F9C7E25C560A}" destId="{FFF7D622-B2CB-4082-8081-8F08C04D65F3}" srcOrd="3" destOrd="0" presId="urn:microsoft.com/office/officeart/2005/8/layout/process1"/>
    <dgm:cxn modelId="{E6AEEDC1-A4CF-439D-A4D4-DC397A11A968}" type="presParOf" srcId="{FFF7D622-B2CB-4082-8081-8F08C04D65F3}" destId="{25EE8B2B-CCA4-451B-B2C8-1E263922CEF1}" srcOrd="0" destOrd="0" presId="urn:microsoft.com/office/officeart/2005/8/layout/process1"/>
    <dgm:cxn modelId="{4750223A-9E5B-4A06-9508-800D79DC9C77}" type="presParOf" srcId="{DC4721A8-15EE-4F93-A007-F9C7E25C560A}" destId="{022661C0-D073-48EC-B985-1950252CB9F4}" srcOrd="4" destOrd="0" presId="urn:microsoft.com/office/officeart/2005/8/layout/process1"/>
    <dgm:cxn modelId="{2598CE34-2334-46CC-8521-DC0FEBE9D4CD}" type="presParOf" srcId="{DC4721A8-15EE-4F93-A007-F9C7E25C560A}" destId="{4DC32698-98B7-43E3-B211-B2789EB9B570}" srcOrd="5" destOrd="0" presId="urn:microsoft.com/office/officeart/2005/8/layout/process1"/>
    <dgm:cxn modelId="{EAE8B143-7BAC-442B-90DE-22FC7B6EF46C}" type="presParOf" srcId="{4DC32698-98B7-43E3-B211-B2789EB9B570}" destId="{7224CD5F-18A9-48D9-A858-E085A5C38323}" srcOrd="0" destOrd="0" presId="urn:microsoft.com/office/officeart/2005/8/layout/process1"/>
    <dgm:cxn modelId="{0C37678F-1025-4D26-BA01-C65FE13FAE1E}" type="presParOf" srcId="{DC4721A8-15EE-4F93-A007-F9C7E25C560A}" destId="{C5C2FC13-39E2-4631-83C5-5972252FF717}" srcOrd="6" destOrd="0" presId="urn:microsoft.com/office/officeart/2005/8/layout/process1"/>
    <dgm:cxn modelId="{15EAB377-F9D2-42B5-B220-14DC81DCC161}" type="presParOf" srcId="{DC4721A8-15EE-4F93-A007-F9C7E25C560A}" destId="{96EE897E-75F6-4754-ACC9-006C70D3E83E}" srcOrd="7" destOrd="0" presId="urn:microsoft.com/office/officeart/2005/8/layout/process1"/>
    <dgm:cxn modelId="{F599889E-CFA6-4A9B-AB21-3DD32F107998}" type="presParOf" srcId="{96EE897E-75F6-4754-ACC9-006C70D3E83E}" destId="{6115B346-19D1-4AC3-BF13-BB4B024DF50F}" srcOrd="0" destOrd="0" presId="urn:microsoft.com/office/officeart/2005/8/layout/process1"/>
    <dgm:cxn modelId="{1C5CC022-B7B2-4107-868D-6541E4AB4788}" type="presParOf" srcId="{DC4721A8-15EE-4F93-A007-F9C7E25C560A}" destId="{0D4CB8DC-DB93-4284-8275-AD008CD00200}"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256313-88A6-4518-9FBD-93278C639C88}"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AA46A29E-4AEE-4F07-A977-3A3AE7A28769}">
      <dgm:prSet phldrT="[Text]"/>
      <dgm:spPr>
        <a:solidFill>
          <a:schemeClr val="accent2">
            <a:lumMod val="75000"/>
          </a:schemeClr>
        </a:solidFill>
      </dgm:spPr>
      <dgm:t>
        <a:bodyPr/>
        <a:lstStyle/>
        <a:p>
          <a:r>
            <a:rPr lang="en-US" dirty="0" smtClean="0"/>
            <a:t>Meals charged to lodging on T-card</a:t>
          </a:r>
          <a:endParaRPr lang="en-US" dirty="0"/>
        </a:p>
      </dgm:t>
    </dgm:pt>
    <dgm:pt modelId="{0F0B5EA7-588B-4225-AAE5-E49D6D766F4F}" type="parTrans" cxnId="{B928EA63-32DC-46B9-9ECB-AEEFEB975E29}">
      <dgm:prSet/>
      <dgm:spPr/>
      <dgm:t>
        <a:bodyPr/>
        <a:lstStyle/>
        <a:p>
          <a:endParaRPr lang="en-US"/>
        </a:p>
      </dgm:t>
    </dgm:pt>
    <dgm:pt modelId="{221EBC66-7D9E-4003-A0D4-E055135CD123}" type="sibTrans" cxnId="{B928EA63-32DC-46B9-9ECB-AEEFEB975E29}">
      <dgm:prSet/>
      <dgm:spPr/>
      <dgm:t>
        <a:bodyPr/>
        <a:lstStyle/>
        <a:p>
          <a:endParaRPr lang="en-US"/>
        </a:p>
      </dgm:t>
    </dgm:pt>
    <dgm:pt modelId="{6014F7B8-6C5A-41B4-9CDD-F1DC72F50B1F}">
      <dgm:prSet phldrT="[Text]"/>
      <dgm:spPr>
        <a:solidFill>
          <a:schemeClr val="accent2">
            <a:lumMod val="75000"/>
          </a:schemeClr>
        </a:solidFill>
      </dgm:spPr>
      <dgm:t>
        <a:bodyPr/>
        <a:lstStyle/>
        <a:p>
          <a:r>
            <a:rPr lang="en-US" dirty="0" smtClean="0"/>
            <a:t>Employee accepts receipt without checking</a:t>
          </a:r>
          <a:endParaRPr lang="en-US" dirty="0"/>
        </a:p>
      </dgm:t>
    </dgm:pt>
    <dgm:pt modelId="{7617E692-A0E0-4C9E-99D7-7834D11A4974}" type="parTrans" cxnId="{69524594-647C-46A7-991D-DFB102418B59}">
      <dgm:prSet/>
      <dgm:spPr/>
      <dgm:t>
        <a:bodyPr/>
        <a:lstStyle/>
        <a:p>
          <a:endParaRPr lang="en-US"/>
        </a:p>
      </dgm:t>
    </dgm:pt>
    <dgm:pt modelId="{D4517839-D218-4DFF-BD36-0E7C2281BBB4}" type="sibTrans" cxnId="{69524594-647C-46A7-991D-DFB102418B59}">
      <dgm:prSet/>
      <dgm:spPr/>
      <dgm:t>
        <a:bodyPr/>
        <a:lstStyle/>
        <a:p>
          <a:endParaRPr lang="en-US"/>
        </a:p>
      </dgm:t>
    </dgm:pt>
    <dgm:pt modelId="{644F48DA-61FD-445E-A259-0E9135CFCDAF}">
      <dgm:prSet phldrT="[Text]"/>
      <dgm:spPr>
        <a:solidFill>
          <a:schemeClr val="accent2">
            <a:lumMod val="75000"/>
          </a:schemeClr>
        </a:solidFill>
      </dgm:spPr>
      <dgm:t>
        <a:bodyPr/>
        <a:lstStyle/>
        <a:p>
          <a:r>
            <a:rPr lang="en-US" dirty="0" smtClean="0"/>
            <a:t>Receipt entered into SAP with meals included</a:t>
          </a:r>
          <a:endParaRPr lang="en-US" dirty="0"/>
        </a:p>
      </dgm:t>
    </dgm:pt>
    <dgm:pt modelId="{0346FBFC-5833-4E2E-A3F4-F37294CC5AAF}" type="parTrans" cxnId="{B4D5E846-C457-4438-996B-838CD32A15B7}">
      <dgm:prSet/>
      <dgm:spPr/>
      <dgm:t>
        <a:bodyPr/>
        <a:lstStyle/>
        <a:p>
          <a:endParaRPr lang="en-US"/>
        </a:p>
      </dgm:t>
    </dgm:pt>
    <dgm:pt modelId="{F5379985-E219-44D3-9CB2-61CF7F660E5A}" type="sibTrans" cxnId="{B4D5E846-C457-4438-996B-838CD32A15B7}">
      <dgm:prSet/>
      <dgm:spPr/>
      <dgm:t>
        <a:bodyPr/>
        <a:lstStyle/>
        <a:p>
          <a:endParaRPr lang="en-US"/>
        </a:p>
      </dgm:t>
    </dgm:pt>
    <dgm:pt modelId="{A5C22CA2-433D-4AB9-88D6-9E7A193F70A8}">
      <dgm:prSet phldrT="[Text]"/>
      <dgm:spPr>
        <a:solidFill>
          <a:schemeClr val="accent2">
            <a:lumMod val="75000"/>
          </a:schemeClr>
        </a:solidFill>
      </dgm:spPr>
      <dgm:t>
        <a:bodyPr/>
        <a:lstStyle/>
        <a:p>
          <a:r>
            <a:rPr lang="en-US" dirty="0" smtClean="0"/>
            <a:t>Travel Management finds during processing</a:t>
          </a:r>
          <a:endParaRPr lang="en-US" dirty="0"/>
        </a:p>
      </dgm:t>
    </dgm:pt>
    <dgm:pt modelId="{B39578F9-9B88-4E80-82D9-9FE1FAB9E959}" type="parTrans" cxnId="{998110C3-2D8D-4C2E-B6A7-D5F3B92930BE}">
      <dgm:prSet/>
      <dgm:spPr/>
      <dgm:t>
        <a:bodyPr/>
        <a:lstStyle/>
        <a:p>
          <a:endParaRPr lang="en-US"/>
        </a:p>
      </dgm:t>
    </dgm:pt>
    <dgm:pt modelId="{40C03391-1821-4C40-8D9D-C59E6AB02D24}" type="sibTrans" cxnId="{998110C3-2D8D-4C2E-B6A7-D5F3B92930BE}">
      <dgm:prSet/>
      <dgm:spPr/>
      <dgm:t>
        <a:bodyPr/>
        <a:lstStyle/>
        <a:p>
          <a:endParaRPr lang="en-US"/>
        </a:p>
      </dgm:t>
    </dgm:pt>
    <dgm:pt modelId="{0F5F1CB9-1845-4B87-8AED-0CA63E6EB32D}">
      <dgm:prSet phldrT="[Text]"/>
      <dgm:spPr>
        <a:solidFill>
          <a:schemeClr val="accent2">
            <a:lumMod val="75000"/>
          </a:schemeClr>
        </a:solidFill>
      </dgm:spPr>
      <dgm:t>
        <a:bodyPr/>
        <a:lstStyle/>
        <a:p>
          <a:r>
            <a:rPr lang="en-US" dirty="0" smtClean="0"/>
            <a:t>Department contacted, told repayment needed </a:t>
          </a:r>
          <a:endParaRPr lang="en-US" dirty="0"/>
        </a:p>
      </dgm:t>
    </dgm:pt>
    <dgm:pt modelId="{ACAC64DC-34EC-4A24-8BB9-6A479DD67054}" type="parTrans" cxnId="{C39C4925-204A-4548-94B1-8BF063FA566B}">
      <dgm:prSet/>
      <dgm:spPr/>
      <dgm:t>
        <a:bodyPr/>
        <a:lstStyle/>
        <a:p>
          <a:endParaRPr lang="en-US"/>
        </a:p>
      </dgm:t>
    </dgm:pt>
    <dgm:pt modelId="{12809AA3-20E1-426F-9F15-26192ADD16FC}" type="sibTrans" cxnId="{C39C4925-204A-4548-94B1-8BF063FA566B}">
      <dgm:prSet/>
      <dgm:spPr/>
      <dgm:t>
        <a:bodyPr/>
        <a:lstStyle/>
        <a:p>
          <a:endParaRPr lang="en-US"/>
        </a:p>
      </dgm:t>
    </dgm:pt>
    <dgm:pt modelId="{1128686A-F187-4240-A450-4E7E11510FFA}">
      <dgm:prSet phldrT="[Text]"/>
      <dgm:spPr>
        <a:solidFill>
          <a:schemeClr val="accent2">
            <a:lumMod val="75000"/>
          </a:schemeClr>
        </a:solidFill>
      </dgm:spPr>
      <dgm:t>
        <a:bodyPr/>
        <a:lstStyle/>
        <a:p>
          <a:r>
            <a:rPr lang="en-US" dirty="0" smtClean="0"/>
            <a:t>Department asks traveler for repayment</a:t>
          </a:r>
          <a:endParaRPr lang="en-US" dirty="0"/>
        </a:p>
      </dgm:t>
    </dgm:pt>
    <dgm:pt modelId="{792AC21D-DFBC-447C-8EA9-6B4F6F6CD295}" type="parTrans" cxnId="{C4DA238D-F964-4AF5-B4F3-A2233A2DCBB9}">
      <dgm:prSet/>
      <dgm:spPr/>
      <dgm:t>
        <a:bodyPr/>
        <a:lstStyle/>
        <a:p>
          <a:endParaRPr lang="en-US"/>
        </a:p>
      </dgm:t>
    </dgm:pt>
    <dgm:pt modelId="{E9B0ED68-A00B-4DDF-9D87-C5C7BFBC898F}" type="sibTrans" cxnId="{C4DA238D-F964-4AF5-B4F3-A2233A2DCBB9}">
      <dgm:prSet/>
      <dgm:spPr/>
      <dgm:t>
        <a:bodyPr/>
        <a:lstStyle/>
        <a:p>
          <a:endParaRPr lang="en-US"/>
        </a:p>
      </dgm:t>
    </dgm:pt>
    <dgm:pt modelId="{73822CDB-0384-4FB4-ACF6-485C905F2BA9}">
      <dgm:prSet phldrT="[Text]"/>
      <dgm:spPr>
        <a:solidFill>
          <a:schemeClr val="accent2">
            <a:lumMod val="75000"/>
          </a:schemeClr>
        </a:solidFill>
      </dgm:spPr>
      <dgm:t>
        <a:bodyPr/>
        <a:lstStyle/>
        <a:p>
          <a:r>
            <a:rPr lang="en-US" dirty="0" smtClean="0"/>
            <a:t>Traveler issues repayment</a:t>
          </a:r>
          <a:endParaRPr lang="en-US" dirty="0"/>
        </a:p>
      </dgm:t>
    </dgm:pt>
    <dgm:pt modelId="{1B44E119-5FC9-4D41-9E72-7D3B7201174A}" type="parTrans" cxnId="{0A7DFC00-4B88-4E84-A4E3-F754DF812DA7}">
      <dgm:prSet/>
      <dgm:spPr/>
      <dgm:t>
        <a:bodyPr/>
        <a:lstStyle/>
        <a:p>
          <a:endParaRPr lang="en-US"/>
        </a:p>
      </dgm:t>
    </dgm:pt>
    <dgm:pt modelId="{C732220B-9575-427D-9EA6-DA431A43A17B}" type="sibTrans" cxnId="{0A7DFC00-4B88-4E84-A4E3-F754DF812DA7}">
      <dgm:prSet/>
      <dgm:spPr/>
      <dgm:t>
        <a:bodyPr/>
        <a:lstStyle/>
        <a:p>
          <a:endParaRPr lang="en-US"/>
        </a:p>
      </dgm:t>
    </dgm:pt>
    <dgm:pt modelId="{2AA3D345-7D6D-4E77-AA52-68EC3B9F4FCD}">
      <dgm:prSet phldrT="[Text]"/>
      <dgm:spPr>
        <a:solidFill>
          <a:schemeClr val="accent2">
            <a:lumMod val="75000"/>
          </a:schemeClr>
        </a:solidFill>
      </dgm:spPr>
      <dgm:t>
        <a:bodyPr/>
        <a:lstStyle/>
        <a:p>
          <a:r>
            <a:rPr lang="en-US" dirty="0" smtClean="0"/>
            <a:t>Repayment taken to Treasurer’s Office</a:t>
          </a:r>
          <a:endParaRPr lang="en-US" dirty="0"/>
        </a:p>
      </dgm:t>
    </dgm:pt>
    <dgm:pt modelId="{83773195-97A5-4A09-B52C-018E81227E7C}" type="parTrans" cxnId="{3920589F-E2AF-482D-8189-443D447ECD59}">
      <dgm:prSet/>
      <dgm:spPr/>
      <dgm:t>
        <a:bodyPr/>
        <a:lstStyle/>
        <a:p>
          <a:endParaRPr lang="en-US"/>
        </a:p>
      </dgm:t>
    </dgm:pt>
    <dgm:pt modelId="{CA372CD4-C218-4675-AB8C-5DCEB827B34F}" type="sibTrans" cxnId="{3920589F-E2AF-482D-8189-443D447ECD59}">
      <dgm:prSet/>
      <dgm:spPr/>
      <dgm:t>
        <a:bodyPr/>
        <a:lstStyle/>
        <a:p>
          <a:endParaRPr lang="en-US"/>
        </a:p>
      </dgm:t>
    </dgm:pt>
    <dgm:pt modelId="{9DDDF330-6787-4266-BCF8-675FA9E4CA19}">
      <dgm:prSet phldrT="[Text]"/>
      <dgm:spPr>
        <a:solidFill>
          <a:schemeClr val="accent2">
            <a:lumMod val="75000"/>
          </a:schemeClr>
        </a:solidFill>
      </dgm:spPr>
      <dgm:t>
        <a:bodyPr/>
        <a:lstStyle/>
        <a:p>
          <a:r>
            <a:rPr lang="en-US" dirty="0" smtClean="0"/>
            <a:t>Treasurer has to log incoming payment</a:t>
          </a:r>
          <a:endParaRPr lang="en-US" dirty="0"/>
        </a:p>
      </dgm:t>
    </dgm:pt>
    <dgm:pt modelId="{DA7DF298-1DDF-464C-83B3-02AB7F38FD4A}" type="parTrans" cxnId="{5AA93DB1-9708-4D75-AD58-6702D661E82B}">
      <dgm:prSet/>
      <dgm:spPr/>
      <dgm:t>
        <a:bodyPr/>
        <a:lstStyle/>
        <a:p>
          <a:endParaRPr lang="en-US"/>
        </a:p>
      </dgm:t>
    </dgm:pt>
    <dgm:pt modelId="{C5ADB6C6-96A3-4338-8825-5A06137C1A44}" type="sibTrans" cxnId="{5AA93DB1-9708-4D75-AD58-6702D661E82B}">
      <dgm:prSet/>
      <dgm:spPr/>
      <dgm:t>
        <a:bodyPr/>
        <a:lstStyle/>
        <a:p>
          <a:endParaRPr lang="en-US"/>
        </a:p>
      </dgm:t>
    </dgm:pt>
    <dgm:pt modelId="{6F7308EE-3367-48EA-9240-A1E4CEBB737B}">
      <dgm:prSet/>
      <dgm:spPr>
        <a:solidFill>
          <a:schemeClr val="accent2">
            <a:lumMod val="75000"/>
          </a:schemeClr>
        </a:solidFill>
      </dgm:spPr>
      <dgm:t>
        <a:bodyPr/>
        <a:lstStyle/>
        <a:p>
          <a:r>
            <a:rPr lang="en-US" dirty="0" smtClean="0"/>
            <a:t>Treasurer sends info to Travel Director</a:t>
          </a:r>
          <a:endParaRPr lang="en-US" dirty="0"/>
        </a:p>
      </dgm:t>
    </dgm:pt>
    <dgm:pt modelId="{0983E341-AD93-4FD8-A11A-C6E8EE277E1D}" type="parTrans" cxnId="{28D24C43-4B38-4BB3-95EA-EB558798A4AD}">
      <dgm:prSet/>
      <dgm:spPr/>
      <dgm:t>
        <a:bodyPr/>
        <a:lstStyle/>
        <a:p>
          <a:endParaRPr lang="en-US"/>
        </a:p>
      </dgm:t>
    </dgm:pt>
    <dgm:pt modelId="{D2448847-A0B6-43AB-8E44-E52ACBED70F4}" type="sibTrans" cxnId="{28D24C43-4B38-4BB3-95EA-EB558798A4AD}">
      <dgm:prSet/>
      <dgm:spPr/>
      <dgm:t>
        <a:bodyPr/>
        <a:lstStyle/>
        <a:p>
          <a:endParaRPr lang="en-US"/>
        </a:p>
      </dgm:t>
    </dgm:pt>
    <dgm:pt modelId="{976AD942-0397-4773-9346-D4E7AA4E739F}">
      <dgm:prSet/>
      <dgm:spPr>
        <a:solidFill>
          <a:schemeClr val="accent2">
            <a:lumMod val="75000"/>
          </a:schemeClr>
        </a:solidFill>
      </dgm:spPr>
      <dgm:t>
        <a:bodyPr/>
        <a:lstStyle/>
        <a:p>
          <a:r>
            <a:rPr lang="en-US" dirty="0" smtClean="0"/>
            <a:t>Travel Director completes form, adjusts trip</a:t>
          </a:r>
          <a:endParaRPr lang="en-US" dirty="0"/>
        </a:p>
      </dgm:t>
    </dgm:pt>
    <dgm:pt modelId="{CAA517B5-06D2-4540-A41B-F633DC46001E}" type="parTrans" cxnId="{6C94D4BD-1AFD-485C-B500-8CACD267FB6A}">
      <dgm:prSet/>
      <dgm:spPr/>
      <dgm:t>
        <a:bodyPr/>
        <a:lstStyle/>
        <a:p>
          <a:endParaRPr lang="en-US"/>
        </a:p>
      </dgm:t>
    </dgm:pt>
    <dgm:pt modelId="{44C81D29-24FD-4AD6-BB7F-CBC44BFF5E4C}" type="sibTrans" cxnId="{6C94D4BD-1AFD-485C-B500-8CACD267FB6A}">
      <dgm:prSet/>
      <dgm:spPr/>
      <dgm:t>
        <a:bodyPr/>
        <a:lstStyle/>
        <a:p>
          <a:endParaRPr lang="en-US"/>
        </a:p>
      </dgm:t>
    </dgm:pt>
    <dgm:pt modelId="{DDF7FEBB-D6A4-47DB-AAA0-D4C83C2022CB}">
      <dgm:prSet/>
      <dgm:spPr>
        <a:solidFill>
          <a:schemeClr val="accent2">
            <a:lumMod val="75000"/>
          </a:schemeClr>
        </a:solidFill>
      </dgm:spPr>
      <dgm:t>
        <a:bodyPr/>
        <a:lstStyle/>
        <a:p>
          <a:r>
            <a:rPr lang="en-US" dirty="0" smtClean="0"/>
            <a:t>Travel Director sends email to Treasurer</a:t>
          </a:r>
          <a:endParaRPr lang="en-US" dirty="0"/>
        </a:p>
      </dgm:t>
    </dgm:pt>
    <dgm:pt modelId="{D8468B95-3680-44CF-98DC-1E5185053637}" type="parTrans" cxnId="{755E31C0-3A4F-47E5-8F73-CF7BDC322EDB}">
      <dgm:prSet/>
      <dgm:spPr/>
      <dgm:t>
        <a:bodyPr/>
        <a:lstStyle/>
        <a:p>
          <a:endParaRPr lang="en-US"/>
        </a:p>
      </dgm:t>
    </dgm:pt>
    <dgm:pt modelId="{B57C98C9-7CE6-4D3A-B626-034877CE8171}" type="sibTrans" cxnId="{755E31C0-3A4F-47E5-8F73-CF7BDC322EDB}">
      <dgm:prSet/>
      <dgm:spPr/>
      <dgm:t>
        <a:bodyPr/>
        <a:lstStyle/>
        <a:p>
          <a:endParaRPr lang="en-US"/>
        </a:p>
      </dgm:t>
    </dgm:pt>
    <dgm:pt modelId="{11716AD1-A5BE-4129-84E9-E0F0905F56E3}">
      <dgm:prSet/>
      <dgm:spPr>
        <a:solidFill>
          <a:schemeClr val="accent2">
            <a:lumMod val="75000"/>
          </a:schemeClr>
        </a:solidFill>
      </dgm:spPr>
      <dgm:t>
        <a:bodyPr/>
        <a:lstStyle/>
        <a:p>
          <a:r>
            <a:rPr lang="en-US" dirty="0" smtClean="0"/>
            <a:t>Treasurer enter adjustment into system</a:t>
          </a:r>
          <a:endParaRPr lang="en-US" dirty="0"/>
        </a:p>
      </dgm:t>
    </dgm:pt>
    <dgm:pt modelId="{9BFDA208-97FD-4A11-8287-2AD491B07DF9}" type="parTrans" cxnId="{8302D0F6-4AE9-46FB-9A4C-41BA2A1E86BC}">
      <dgm:prSet/>
      <dgm:spPr/>
      <dgm:t>
        <a:bodyPr/>
        <a:lstStyle/>
        <a:p>
          <a:endParaRPr lang="en-US"/>
        </a:p>
      </dgm:t>
    </dgm:pt>
    <dgm:pt modelId="{B6D97480-0541-4362-AD43-762E9CBA29FE}" type="sibTrans" cxnId="{8302D0F6-4AE9-46FB-9A4C-41BA2A1E86BC}">
      <dgm:prSet/>
      <dgm:spPr/>
      <dgm:t>
        <a:bodyPr/>
        <a:lstStyle/>
        <a:p>
          <a:endParaRPr lang="en-US"/>
        </a:p>
      </dgm:t>
    </dgm:pt>
    <dgm:pt modelId="{D733A72D-2DDC-45E8-9842-9432D0B0A993}">
      <dgm:prSet/>
      <dgm:spPr>
        <a:solidFill>
          <a:schemeClr val="accent2">
            <a:lumMod val="75000"/>
          </a:schemeClr>
        </a:solidFill>
      </dgm:spPr>
      <dgm:t>
        <a:bodyPr/>
        <a:lstStyle/>
        <a:p>
          <a:r>
            <a:rPr lang="en-US" dirty="0" smtClean="0"/>
            <a:t>Treasurer sends email back to Travel Director and </a:t>
          </a:r>
          <a:r>
            <a:rPr lang="en-US" dirty="0" err="1" smtClean="0"/>
            <a:t>dept</a:t>
          </a:r>
          <a:r>
            <a:rPr lang="en-US" dirty="0" smtClean="0"/>
            <a:t> showing document numbers</a:t>
          </a:r>
          <a:endParaRPr lang="en-US" dirty="0"/>
        </a:p>
      </dgm:t>
    </dgm:pt>
    <dgm:pt modelId="{98D96200-43E4-49BB-943A-13520D4F194E}" type="parTrans" cxnId="{51EEC969-F0FC-4078-BA9C-9D4A52487CA6}">
      <dgm:prSet/>
      <dgm:spPr/>
      <dgm:t>
        <a:bodyPr/>
        <a:lstStyle/>
        <a:p>
          <a:endParaRPr lang="en-US"/>
        </a:p>
      </dgm:t>
    </dgm:pt>
    <dgm:pt modelId="{0CE3A640-7BF1-4B43-AF66-677DEA70E7AE}" type="sibTrans" cxnId="{51EEC969-F0FC-4078-BA9C-9D4A52487CA6}">
      <dgm:prSet/>
      <dgm:spPr/>
      <dgm:t>
        <a:bodyPr/>
        <a:lstStyle/>
        <a:p>
          <a:endParaRPr lang="en-US"/>
        </a:p>
      </dgm:t>
    </dgm:pt>
    <dgm:pt modelId="{1C9FFAF7-674A-4536-AEF4-78102E0C00CE}">
      <dgm:prSet/>
      <dgm:spPr>
        <a:solidFill>
          <a:schemeClr val="accent2">
            <a:lumMod val="75000"/>
          </a:schemeClr>
        </a:solidFill>
      </dgm:spPr>
      <dgm:t>
        <a:bodyPr/>
        <a:lstStyle/>
        <a:p>
          <a:r>
            <a:rPr lang="en-US" dirty="0" smtClean="0"/>
            <a:t>Travel Director has to do clearing on the reimbursement</a:t>
          </a:r>
          <a:endParaRPr lang="en-US" dirty="0"/>
        </a:p>
      </dgm:t>
    </dgm:pt>
    <dgm:pt modelId="{89627818-8642-4DCA-AC90-A08AE96C5E9E}" type="parTrans" cxnId="{3ABB9A5A-D0C0-48AB-BA43-36ADDBFF7EEA}">
      <dgm:prSet/>
      <dgm:spPr/>
      <dgm:t>
        <a:bodyPr/>
        <a:lstStyle/>
        <a:p>
          <a:endParaRPr lang="en-US"/>
        </a:p>
      </dgm:t>
    </dgm:pt>
    <dgm:pt modelId="{0D42D9C5-4ED6-4928-A51B-0BB6A0A80390}" type="sibTrans" cxnId="{3ABB9A5A-D0C0-48AB-BA43-36ADDBFF7EEA}">
      <dgm:prSet/>
      <dgm:spPr/>
      <dgm:t>
        <a:bodyPr/>
        <a:lstStyle/>
        <a:p>
          <a:endParaRPr lang="en-US"/>
        </a:p>
      </dgm:t>
    </dgm:pt>
    <dgm:pt modelId="{35407309-F5C7-4E28-9B0B-475485D0107E}">
      <dgm:prSet/>
      <dgm:spPr>
        <a:solidFill>
          <a:schemeClr val="accent2">
            <a:lumMod val="75000"/>
          </a:schemeClr>
        </a:solidFill>
      </dgm:spPr>
      <dgm:t>
        <a:bodyPr/>
        <a:lstStyle/>
        <a:p>
          <a:r>
            <a:rPr lang="en-US" dirty="0" smtClean="0"/>
            <a:t>Trip has to be opened for meal expense to be added</a:t>
          </a:r>
          <a:endParaRPr lang="en-US" dirty="0"/>
        </a:p>
      </dgm:t>
    </dgm:pt>
    <dgm:pt modelId="{EB5E2B3E-3EFB-43B8-B9A9-CC77342617B8}" type="parTrans" cxnId="{0D9FFCE7-EF46-4D2E-A11A-4D25518B29A4}">
      <dgm:prSet/>
      <dgm:spPr/>
      <dgm:t>
        <a:bodyPr/>
        <a:lstStyle/>
        <a:p>
          <a:endParaRPr lang="en-US"/>
        </a:p>
      </dgm:t>
    </dgm:pt>
    <dgm:pt modelId="{EEBCD5D7-F247-4353-AB4A-41DD4820B28A}" type="sibTrans" cxnId="{0D9FFCE7-EF46-4D2E-A11A-4D25518B29A4}">
      <dgm:prSet/>
      <dgm:spPr/>
      <dgm:t>
        <a:bodyPr/>
        <a:lstStyle/>
        <a:p>
          <a:endParaRPr lang="en-US"/>
        </a:p>
      </dgm:t>
    </dgm:pt>
    <dgm:pt modelId="{C62186CC-BD9E-4D4A-8E34-07C8F7AFF9AE}">
      <dgm:prSet/>
      <dgm:spPr>
        <a:solidFill>
          <a:schemeClr val="accent2">
            <a:lumMod val="75000"/>
          </a:schemeClr>
        </a:solidFill>
      </dgm:spPr>
      <dgm:t>
        <a:bodyPr/>
        <a:lstStyle/>
        <a:p>
          <a:r>
            <a:rPr lang="en-US" dirty="0" smtClean="0"/>
            <a:t>Trip must be submitted through workflow </a:t>
          </a:r>
          <a:endParaRPr lang="en-US" dirty="0"/>
        </a:p>
      </dgm:t>
    </dgm:pt>
    <dgm:pt modelId="{AAFF0875-96ED-48EB-BD43-EC55DD67D3AD}" type="parTrans" cxnId="{AAFC2F10-46EB-463D-BF73-8C4055C40D74}">
      <dgm:prSet/>
      <dgm:spPr/>
      <dgm:t>
        <a:bodyPr/>
        <a:lstStyle/>
        <a:p>
          <a:endParaRPr lang="en-US"/>
        </a:p>
      </dgm:t>
    </dgm:pt>
    <dgm:pt modelId="{CFA6C7C7-8A5E-4B3E-B241-40351CCA7CDE}" type="sibTrans" cxnId="{AAFC2F10-46EB-463D-BF73-8C4055C40D74}">
      <dgm:prSet/>
      <dgm:spPr/>
      <dgm:t>
        <a:bodyPr/>
        <a:lstStyle/>
        <a:p>
          <a:endParaRPr lang="en-US"/>
        </a:p>
      </dgm:t>
    </dgm:pt>
    <dgm:pt modelId="{7CA193C3-B25F-4AFD-83A2-1FA0A318B9AC}">
      <dgm:prSet/>
      <dgm:spPr>
        <a:solidFill>
          <a:schemeClr val="accent2">
            <a:lumMod val="75000"/>
          </a:schemeClr>
        </a:solidFill>
      </dgm:spPr>
      <dgm:t>
        <a:bodyPr/>
        <a:lstStyle/>
        <a:p>
          <a:r>
            <a:rPr lang="en-US" dirty="0" smtClean="0"/>
            <a:t>Trip must be approved by travel administrator before Travel Management receives</a:t>
          </a:r>
          <a:endParaRPr lang="en-US" dirty="0"/>
        </a:p>
      </dgm:t>
    </dgm:pt>
    <dgm:pt modelId="{173EE567-1795-4CDC-B82B-A0CC67B1ECF6}" type="parTrans" cxnId="{28D80FEB-A009-48B0-BAD1-CF8AA0B6A4F3}">
      <dgm:prSet/>
      <dgm:spPr/>
      <dgm:t>
        <a:bodyPr/>
        <a:lstStyle/>
        <a:p>
          <a:endParaRPr lang="en-US"/>
        </a:p>
      </dgm:t>
    </dgm:pt>
    <dgm:pt modelId="{7B20AD19-D4A1-4F04-B250-B9398038C428}" type="sibTrans" cxnId="{28D80FEB-A009-48B0-BAD1-CF8AA0B6A4F3}">
      <dgm:prSet/>
      <dgm:spPr/>
      <dgm:t>
        <a:bodyPr/>
        <a:lstStyle/>
        <a:p>
          <a:endParaRPr lang="en-US"/>
        </a:p>
      </dgm:t>
    </dgm:pt>
    <dgm:pt modelId="{BE783303-A092-4C59-B45F-9547ACE68C30}" type="pres">
      <dgm:prSet presAssocID="{5B256313-88A6-4518-9FBD-93278C639C88}" presName="Name0" presStyleCnt="0">
        <dgm:presLayoutVars>
          <dgm:dir/>
          <dgm:resizeHandles/>
        </dgm:presLayoutVars>
      </dgm:prSet>
      <dgm:spPr/>
      <dgm:t>
        <a:bodyPr/>
        <a:lstStyle/>
        <a:p>
          <a:endParaRPr lang="en-US"/>
        </a:p>
      </dgm:t>
    </dgm:pt>
    <dgm:pt modelId="{01768B26-1029-473E-9419-D298696466F0}" type="pres">
      <dgm:prSet presAssocID="{AA46A29E-4AEE-4F07-A977-3A3AE7A28769}" presName="compNode" presStyleCnt="0"/>
      <dgm:spPr/>
    </dgm:pt>
    <dgm:pt modelId="{8EA266ED-DD66-43D3-8B2B-0D563007EED0}" type="pres">
      <dgm:prSet presAssocID="{AA46A29E-4AEE-4F07-A977-3A3AE7A28769}" presName="dummyConnPt" presStyleCnt="0"/>
      <dgm:spPr/>
    </dgm:pt>
    <dgm:pt modelId="{3214C045-E10C-4E23-AD08-CD55509CCCF5}" type="pres">
      <dgm:prSet presAssocID="{AA46A29E-4AEE-4F07-A977-3A3AE7A28769}" presName="node" presStyleLbl="node1" presStyleIdx="0" presStyleCnt="18">
        <dgm:presLayoutVars>
          <dgm:bulletEnabled val="1"/>
        </dgm:presLayoutVars>
      </dgm:prSet>
      <dgm:spPr/>
      <dgm:t>
        <a:bodyPr/>
        <a:lstStyle/>
        <a:p>
          <a:endParaRPr lang="en-US"/>
        </a:p>
      </dgm:t>
    </dgm:pt>
    <dgm:pt modelId="{1AEC585D-E133-4C85-AD30-929F68B33B6D}" type="pres">
      <dgm:prSet presAssocID="{221EBC66-7D9E-4003-A0D4-E055135CD123}" presName="sibTrans" presStyleLbl="bgSibTrans2D1" presStyleIdx="0" presStyleCnt="17"/>
      <dgm:spPr/>
      <dgm:t>
        <a:bodyPr/>
        <a:lstStyle/>
        <a:p>
          <a:endParaRPr lang="en-US"/>
        </a:p>
      </dgm:t>
    </dgm:pt>
    <dgm:pt modelId="{FE5FB619-97CA-4B23-83F8-9E1A0837C811}" type="pres">
      <dgm:prSet presAssocID="{6014F7B8-6C5A-41B4-9CDD-F1DC72F50B1F}" presName="compNode" presStyleCnt="0"/>
      <dgm:spPr/>
    </dgm:pt>
    <dgm:pt modelId="{86D945CB-45C1-4E70-9A9F-36BF124BD8F3}" type="pres">
      <dgm:prSet presAssocID="{6014F7B8-6C5A-41B4-9CDD-F1DC72F50B1F}" presName="dummyConnPt" presStyleCnt="0"/>
      <dgm:spPr/>
    </dgm:pt>
    <dgm:pt modelId="{BA9E9B54-994C-4932-8F07-A8F6B4AE7579}" type="pres">
      <dgm:prSet presAssocID="{6014F7B8-6C5A-41B4-9CDD-F1DC72F50B1F}" presName="node" presStyleLbl="node1" presStyleIdx="1" presStyleCnt="18">
        <dgm:presLayoutVars>
          <dgm:bulletEnabled val="1"/>
        </dgm:presLayoutVars>
      </dgm:prSet>
      <dgm:spPr/>
      <dgm:t>
        <a:bodyPr/>
        <a:lstStyle/>
        <a:p>
          <a:endParaRPr lang="en-US"/>
        </a:p>
      </dgm:t>
    </dgm:pt>
    <dgm:pt modelId="{F622A320-9539-4025-8671-ED65537CC74A}" type="pres">
      <dgm:prSet presAssocID="{D4517839-D218-4DFF-BD36-0E7C2281BBB4}" presName="sibTrans" presStyleLbl="bgSibTrans2D1" presStyleIdx="1" presStyleCnt="17"/>
      <dgm:spPr/>
      <dgm:t>
        <a:bodyPr/>
        <a:lstStyle/>
        <a:p>
          <a:endParaRPr lang="en-US"/>
        </a:p>
      </dgm:t>
    </dgm:pt>
    <dgm:pt modelId="{8BA02E30-2A33-47C4-8410-69B5C6F87CED}" type="pres">
      <dgm:prSet presAssocID="{644F48DA-61FD-445E-A259-0E9135CFCDAF}" presName="compNode" presStyleCnt="0"/>
      <dgm:spPr/>
    </dgm:pt>
    <dgm:pt modelId="{F1E3FB9D-9CBD-448A-A68E-DB8A71B3DC85}" type="pres">
      <dgm:prSet presAssocID="{644F48DA-61FD-445E-A259-0E9135CFCDAF}" presName="dummyConnPt" presStyleCnt="0"/>
      <dgm:spPr/>
    </dgm:pt>
    <dgm:pt modelId="{AD713D23-B3E0-4013-8978-F49B01E31256}" type="pres">
      <dgm:prSet presAssocID="{644F48DA-61FD-445E-A259-0E9135CFCDAF}" presName="node" presStyleLbl="node1" presStyleIdx="2" presStyleCnt="18">
        <dgm:presLayoutVars>
          <dgm:bulletEnabled val="1"/>
        </dgm:presLayoutVars>
      </dgm:prSet>
      <dgm:spPr/>
      <dgm:t>
        <a:bodyPr/>
        <a:lstStyle/>
        <a:p>
          <a:endParaRPr lang="en-US"/>
        </a:p>
      </dgm:t>
    </dgm:pt>
    <dgm:pt modelId="{414897A1-6834-49EB-8F1F-FE32CF9CEF6A}" type="pres">
      <dgm:prSet presAssocID="{F5379985-E219-44D3-9CB2-61CF7F660E5A}" presName="sibTrans" presStyleLbl="bgSibTrans2D1" presStyleIdx="2" presStyleCnt="17"/>
      <dgm:spPr/>
      <dgm:t>
        <a:bodyPr/>
        <a:lstStyle/>
        <a:p>
          <a:endParaRPr lang="en-US"/>
        </a:p>
      </dgm:t>
    </dgm:pt>
    <dgm:pt modelId="{68A0B887-BB52-434A-9F6B-4E5050BE4FB1}" type="pres">
      <dgm:prSet presAssocID="{A5C22CA2-433D-4AB9-88D6-9E7A193F70A8}" presName="compNode" presStyleCnt="0"/>
      <dgm:spPr/>
    </dgm:pt>
    <dgm:pt modelId="{50719557-B334-4293-BB5D-6081F4736ECB}" type="pres">
      <dgm:prSet presAssocID="{A5C22CA2-433D-4AB9-88D6-9E7A193F70A8}" presName="dummyConnPt" presStyleCnt="0"/>
      <dgm:spPr/>
    </dgm:pt>
    <dgm:pt modelId="{842C7E48-00E2-4F7B-84DC-0095C56ED23C}" type="pres">
      <dgm:prSet presAssocID="{A5C22CA2-433D-4AB9-88D6-9E7A193F70A8}" presName="node" presStyleLbl="node1" presStyleIdx="3" presStyleCnt="18">
        <dgm:presLayoutVars>
          <dgm:bulletEnabled val="1"/>
        </dgm:presLayoutVars>
      </dgm:prSet>
      <dgm:spPr/>
      <dgm:t>
        <a:bodyPr/>
        <a:lstStyle/>
        <a:p>
          <a:endParaRPr lang="en-US"/>
        </a:p>
      </dgm:t>
    </dgm:pt>
    <dgm:pt modelId="{51588A7A-5D25-4123-92EE-43B4D79A0F70}" type="pres">
      <dgm:prSet presAssocID="{40C03391-1821-4C40-8D9D-C59E6AB02D24}" presName="sibTrans" presStyleLbl="bgSibTrans2D1" presStyleIdx="3" presStyleCnt="17"/>
      <dgm:spPr/>
      <dgm:t>
        <a:bodyPr/>
        <a:lstStyle/>
        <a:p>
          <a:endParaRPr lang="en-US"/>
        </a:p>
      </dgm:t>
    </dgm:pt>
    <dgm:pt modelId="{1FE0B358-2201-455E-AD2B-C3EBABDAC3B9}" type="pres">
      <dgm:prSet presAssocID="{0F5F1CB9-1845-4B87-8AED-0CA63E6EB32D}" presName="compNode" presStyleCnt="0"/>
      <dgm:spPr/>
    </dgm:pt>
    <dgm:pt modelId="{198A97ED-8C61-4200-B3B7-E3A380F63B34}" type="pres">
      <dgm:prSet presAssocID="{0F5F1CB9-1845-4B87-8AED-0CA63E6EB32D}" presName="dummyConnPt" presStyleCnt="0"/>
      <dgm:spPr/>
    </dgm:pt>
    <dgm:pt modelId="{73568CFD-4DBD-4646-8567-C43EDC5ED1E5}" type="pres">
      <dgm:prSet presAssocID="{0F5F1CB9-1845-4B87-8AED-0CA63E6EB32D}" presName="node" presStyleLbl="node1" presStyleIdx="4" presStyleCnt="18">
        <dgm:presLayoutVars>
          <dgm:bulletEnabled val="1"/>
        </dgm:presLayoutVars>
      </dgm:prSet>
      <dgm:spPr/>
      <dgm:t>
        <a:bodyPr/>
        <a:lstStyle/>
        <a:p>
          <a:endParaRPr lang="en-US"/>
        </a:p>
      </dgm:t>
    </dgm:pt>
    <dgm:pt modelId="{DD2A8EC7-B032-4286-BA72-5D6286A3B240}" type="pres">
      <dgm:prSet presAssocID="{12809AA3-20E1-426F-9F15-26192ADD16FC}" presName="sibTrans" presStyleLbl="bgSibTrans2D1" presStyleIdx="4" presStyleCnt="17"/>
      <dgm:spPr/>
      <dgm:t>
        <a:bodyPr/>
        <a:lstStyle/>
        <a:p>
          <a:endParaRPr lang="en-US"/>
        </a:p>
      </dgm:t>
    </dgm:pt>
    <dgm:pt modelId="{224FE9ED-F941-43F0-9BC4-CE4DE9026D2E}" type="pres">
      <dgm:prSet presAssocID="{1128686A-F187-4240-A450-4E7E11510FFA}" presName="compNode" presStyleCnt="0"/>
      <dgm:spPr/>
    </dgm:pt>
    <dgm:pt modelId="{29D353F4-1C49-4436-BAB4-216B4C78ADF5}" type="pres">
      <dgm:prSet presAssocID="{1128686A-F187-4240-A450-4E7E11510FFA}" presName="dummyConnPt" presStyleCnt="0"/>
      <dgm:spPr/>
    </dgm:pt>
    <dgm:pt modelId="{850E9D95-F703-4529-9F3D-244684070FE2}" type="pres">
      <dgm:prSet presAssocID="{1128686A-F187-4240-A450-4E7E11510FFA}" presName="node" presStyleLbl="node1" presStyleIdx="5" presStyleCnt="18" custLinFactNeighborX="0" custLinFactNeighborY="-5988">
        <dgm:presLayoutVars>
          <dgm:bulletEnabled val="1"/>
        </dgm:presLayoutVars>
      </dgm:prSet>
      <dgm:spPr/>
      <dgm:t>
        <a:bodyPr/>
        <a:lstStyle/>
        <a:p>
          <a:endParaRPr lang="en-US"/>
        </a:p>
      </dgm:t>
    </dgm:pt>
    <dgm:pt modelId="{9E998C94-B21A-4C3B-85FA-607F9DD1CD06}" type="pres">
      <dgm:prSet presAssocID="{E9B0ED68-A00B-4DDF-9D87-C5C7BFBC898F}" presName="sibTrans" presStyleLbl="bgSibTrans2D1" presStyleIdx="5" presStyleCnt="17"/>
      <dgm:spPr/>
      <dgm:t>
        <a:bodyPr/>
        <a:lstStyle/>
        <a:p>
          <a:endParaRPr lang="en-US"/>
        </a:p>
      </dgm:t>
    </dgm:pt>
    <dgm:pt modelId="{FB3E308C-FC39-4382-AE91-1DFD40C8FA8B}" type="pres">
      <dgm:prSet presAssocID="{73822CDB-0384-4FB4-ACF6-485C905F2BA9}" presName="compNode" presStyleCnt="0"/>
      <dgm:spPr/>
    </dgm:pt>
    <dgm:pt modelId="{FF29FDE5-82D0-41E3-A37A-8C2B3E2D2593}" type="pres">
      <dgm:prSet presAssocID="{73822CDB-0384-4FB4-ACF6-485C905F2BA9}" presName="dummyConnPt" presStyleCnt="0"/>
      <dgm:spPr/>
    </dgm:pt>
    <dgm:pt modelId="{847D4C80-1BFA-48ED-9D14-FF792DB6CA94}" type="pres">
      <dgm:prSet presAssocID="{73822CDB-0384-4FB4-ACF6-485C905F2BA9}" presName="node" presStyleLbl="node1" presStyleIdx="6" presStyleCnt="18">
        <dgm:presLayoutVars>
          <dgm:bulletEnabled val="1"/>
        </dgm:presLayoutVars>
      </dgm:prSet>
      <dgm:spPr/>
      <dgm:t>
        <a:bodyPr/>
        <a:lstStyle/>
        <a:p>
          <a:endParaRPr lang="en-US"/>
        </a:p>
      </dgm:t>
    </dgm:pt>
    <dgm:pt modelId="{77A8BCD3-7301-49B3-97E3-91B00D19A71A}" type="pres">
      <dgm:prSet presAssocID="{C732220B-9575-427D-9EA6-DA431A43A17B}" presName="sibTrans" presStyleLbl="bgSibTrans2D1" presStyleIdx="6" presStyleCnt="17"/>
      <dgm:spPr/>
      <dgm:t>
        <a:bodyPr/>
        <a:lstStyle/>
        <a:p>
          <a:endParaRPr lang="en-US"/>
        </a:p>
      </dgm:t>
    </dgm:pt>
    <dgm:pt modelId="{B05427E2-C5E7-464C-91B7-0B4C0DE52862}" type="pres">
      <dgm:prSet presAssocID="{2AA3D345-7D6D-4E77-AA52-68EC3B9F4FCD}" presName="compNode" presStyleCnt="0"/>
      <dgm:spPr/>
    </dgm:pt>
    <dgm:pt modelId="{D6A133B0-7403-4B7E-BAF6-4C95575CD193}" type="pres">
      <dgm:prSet presAssocID="{2AA3D345-7D6D-4E77-AA52-68EC3B9F4FCD}" presName="dummyConnPt" presStyleCnt="0"/>
      <dgm:spPr/>
    </dgm:pt>
    <dgm:pt modelId="{850DA6E2-2519-42EE-9B4B-BDEF2D0457CD}" type="pres">
      <dgm:prSet presAssocID="{2AA3D345-7D6D-4E77-AA52-68EC3B9F4FCD}" presName="node" presStyleLbl="node1" presStyleIdx="7" presStyleCnt="18">
        <dgm:presLayoutVars>
          <dgm:bulletEnabled val="1"/>
        </dgm:presLayoutVars>
      </dgm:prSet>
      <dgm:spPr/>
      <dgm:t>
        <a:bodyPr/>
        <a:lstStyle/>
        <a:p>
          <a:endParaRPr lang="en-US"/>
        </a:p>
      </dgm:t>
    </dgm:pt>
    <dgm:pt modelId="{E9E76D93-35F5-4A71-8051-35BB96D8EF7D}" type="pres">
      <dgm:prSet presAssocID="{CA372CD4-C218-4675-AB8C-5DCEB827B34F}" presName="sibTrans" presStyleLbl="bgSibTrans2D1" presStyleIdx="7" presStyleCnt="17"/>
      <dgm:spPr/>
      <dgm:t>
        <a:bodyPr/>
        <a:lstStyle/>
        <a:p>
          <a:endParaRPr lang="en-US"/>
        </a:p>
      </dgm:t>
    </dgm:pt>
    <dgm:pt modelId="{75CA531A-BB75-4D82-A111-98BC584F824E}" type="pres">
      <dgm:prSet presAssocID="{9DDDF330-6787-4266-BCF8-675FA9E4CA19}" presName="compNode" presStyleCnt="0"/>
      <dgm:spPr/>
    </dgm:pt>
    <dgm:pt modelId="{43D0A6ED-2FB5-400A-B871-19BBF2032064}" type="pres">
      <dgm:prSet presAssocID="{9DDDF330-6787-4266-BCF8-675FA9E4CA19}" presName="dummyConnPt" presStyleCnt="0"/>
      <dgm:spPr/>
    </dgm:pt>
    <dgm:pt modelId="{7A0B300B-2992-4467-AE62-F048B4115CD6}" type="pres">
      <dgm:prSet presAssocID="{9DDDF330-6787-4266-BCF8-675FA9E4CA19}" presName="node" presStyleLbl="node1" presStyleIdx="8" presStyleCnt="18">
        <dgm:presLayoutVars>
          <dgm:bulletEnabled val="1"/>
        </dgm:presLayoutVars>
      </dgm:prSet>
      <dgm:spPr/>
      <dgm:t>
        <a:bodyPr/>
        <a:lstStyle/>
        <a:p>
          <a:endParaRPr lang="en-US"/>
        </a:p>
      </dgm:t>
    </dgm:pt>
    <dgm:pt modelId="{82B7731A-6343-4969-9467-E1AE8FE3C6DF}" type="pres">
      <dgm:prSet presAssocID="{C5ADB6C6-96A3-4338-8825-5A06137C1A44}" presName="sibTrans" presStyleLbl="bgSibTrans2D1" presStyleIdx="8" presStyleCnt="17"/>
      <dgm:spPr/>
      <dgm:t>
        <a:bodyPr/>
        <a:lstStyle/>
        <a:p>
          <a:endParaRPr lang="en-US"/>
        </a:p>
      </dgm:t>
    </dgm:pt>
    <dgm:pt modelId="{53AE7E8A-D074-4AB2-B823-CEF1E054957D}" type="pres">
      <dgm:prSet presAssocID="{6F7308EE-3367-48EA-9240-A1E4CEBB737B}" presName="compNode" presStyleCnt="0"/>
      <dgm:spPr/>
    </dgm:pt>
    <dgm:pt modelId="{4A7811D9-8DB1-4F87-804B-CAC9A1341876}" type="pres">
      <dgm:prSet presAssocID="{6F7308EE-3367-48EA-9240-A1E4CEBB737B}" presName="dummyConnPt" presStyleCnt="0"/>
      <dgm:spPr/>
    </dgm:pt>
    <dgm:pt modelId="{3F72120D-7180-48BD-B80D-6BC323B59A97}" type="pres">
      <dgm:prSet presAssocID="{6F7308EE-3367-48EA-9240-A1E4CEBB737B}" presName="node" presStyleLbl="node1" presStyleIdx="9" presStyleCnt="18">
        <dgm:presLayoutVars>
          <dgm:bulletEnabled val="1"/>
        </dgm:presLayoutVars>
      </dgm:prSet>
      <dgm:spPr/>
      <dgm:t>
        <a:bodyPr/>
        <a:lstStyle/>
        <a:p>
          <a:endParaRPr lang="en-US"/>
        </a:p>
      </dgm:t>
    </dgm:pt>
    <dgm:pt modelId="{40420F2C-FC20-45C7-8E1E-BAFC459D2212}" type="pres">
      <dgm:prSet presAssocID="{D2448847-A0B6-43AB-8E44-E52ACBED70F4}" presName="sibTrans" presStyleLbl="bgSibTrans2D1" presStyleIdx="9" presStyleCnt="17"/>
      <dgm:spPr/>
      <dgm:t>
        <a:bodyPr/>
        <a:lstStyle/>
        <a:p>
          <a:endParaRPr lang="en-US"/>
        </a:p>
      </dgm:t>
    </dgm:pt>
    <dgm:pt modelId="{259312F4-9F46-4B88-B925-83EF04FC3277}" type="pres">
      <dgm:prSet presAssocID="{976AD942-0397-4773-9346-D4E7AA4E739F}" presName="compNode" presStyleCnt="0"/>
      <dgm:spPr/>
    </dgm:pt>
    <dgm:pt modelId="{ABAEBBFE-03F7-4035-B209-93E90BC82B08}" type="pres">
      <dgm:prSet presAssocID="{976AD942-0397-4773-9346-D4E7AA4E739F}" presName="dummyConnPt" presStyleCnt="0"/>
      <dgm:spPr/>
    </dgm:pt>
    <dgm:pt modelId="{21DCB9F9-2425-42B0-9F93-14B58183A9EE}" type="pres">
      <dgm:prSet presAssocID="{976AD942-0397-4773-9346-D4E7AA4E739F}" presName="node" presStyleLbl="node1" presStyleIdx="10" presStyleCnt="18">
        <dgm:presLayoutVars>
          <dgm:bulletEnabled val="1"/>
        </dgm:presLayoutVars>
      </dgm:prSet>
      <dgm:spPr/>
      <dgm:t>
        <a:bodyPr/>
        <a:lstStyle/>
        <a:p>
          <a:endParaRPr lang="en-US"/>
        </a:p>
      </dgm:t>
    </dgm:pt>
    <dgm:pt modelId="{F2DEBABC-8530-4419-8385-8F31B15FD950}" type="pres">
      <dgm:prSet presAssocID="{44C81D29-24FD-4AD6-BB7F-CBC44BFF5E4C}" presName="sibTrans" presStyleLbl="bgSibTrans2D1" presStyleIdx="10" presStyleCnt="17"/>
      <dgm:spPr/>
      <dgm:t>
        <a:bodyPr/>
        <a:lstStyle/>
        <a:p>
          <a:endParaRPr lang="en-US"/>
        </a:p>
      </dgm:t>
    </dgm:pt>
    <dgm:pt modelId="{F2B6A4AB-309A-4E8E-80D9-A13F81646D03}" type="pres">
      <dgm:prSet presAssocID="{DDF7FEBB-D6A4-47DB-AAA0-D4C83C2022CB}" presName="compNode" presStyleCnt="0"/>
      <dgm:spPr/>
    </dgm:pt>
    <dgm:pt modelId="{967CE9B1-584C-4217-9ADF-3B5AE5F08DD9}" type="pres">
      <dgm:prSet presAssocID="{DDF7FEBB-D6A4-47DB-AAA0-D4C83C2022CB}" presName="dummyConnPt" presStyleCnt="0"/>
      <dgm:spPr/>
    </dgm:pt>
    <dgm:pt modelId="{B0CEF466-8B52-436A-89B3-FEE456D59AF2}" type="pres">
      <dgm:prSet presAssocID="{DDF7FEBB-D6A4-47DB-AAA0-D4C83C2022CB}" presName="node" presStyleLbl="node1" presStyleIdx="11" presStyleCnt="18">
        <dgm:presLayoutVars>
          <dgm:bulletEnabled val="1"/>
        </dgm:presLayoutVars>
      </dgm:prSet>
      <dgm:spPr/>
      <dgm:t>
        <a:bodyPr/>
        <a:lstStyle/>
        <a:p>
          <a:endParaRPr lang="en-US"/>
        </a:p>
      </dgm:t>
    </dgm:pt>
    <dgm:pt modelId="{B5721FC1-BA13-4C49-8397-282EB5B11084}" type="pres">
      <dgm:prSet presAssocID="{B57C98C9-7CE6-4D3A-B626-034877CE8171}" presName="sibTrans" presStyleLbl="bgSibTrans2D1" presStyleIdx="11" presStyleCnt="17"/>
      <dgm:spPr/>
      <dgm:t>
        <a:bodyPr/>
        <a:lstStyle/>
        <a:p>
          <a:endParaRPr lang="en-US"/>
        </a:p>
      </dgm:t>
    </dgm:pt>
    <dgm:pt modelId="{5402E174-7682-4383-8E87-DC50246DF437}" type="pres">
      <dgm:prSet presAssocID="{11716AD1-A5BE-4129-84E9-E0F0905F56E3}" presName="compNode" presStyleCnt="0"/>
      <dgm:spPr/>
    </dgm:pt>
    <dgm:pt modelId="{01546D7C-4682-498B-A519-75C122A672E3}" type="pres">
      <dgm:prSet presAssocID="{11716AD1-A5BE-4129-84E9-E0F0905F56E3}" presName="dummyConnPt" presStyleCnt="0"/>
      <dgm:spPr/>
    </dgm:pt>
    <dgm:pt modelId="{ED070A4F-8BA6-4FEB-8A9E-509083937470}" type="pres">
      <dgm:prSet presAssocID="{11716AD1-A5BE-4129-84E9-E0F0905F56E3}" presName="node" presStyleLbl="node1" presStyleIdx="12" presStyleCnt="18">
        <dgm:presLayoutVars>
          <dgm:bulletEnabled val="1"/>
        </dgm:presLayoutVars>
      </dgm:prSet>
      <dgm:spPr/>
      <dgm:t>
        <a:bodyPr/>
        <a:lstStyle/>
        <a:p>
          <a:endParaRPr lang="en-US"/>
        </a:p>
      </dgm:t>
    </dgm:pt>
    <dgm:pt modelId="{EF4835C2-0471-4B59-8223-13E196285EC4}" type="pres">
      <dgm:prSet presAssocID="{B6D97480-0541-4362-AD43-762E9CBA29FE}" presName="sibTrans" presStyleLbl="bgSibTrans2D1" presStyleIdx="12" presStyleCnt="17"/>
      <dgm:spPr/>
      <dgm:t>
        <a:bodyPr/>
        <a:lstStyle/>
        <a:p>
          <a:endParaRPr lang="en-US"/>
        </a:p>
      </dgm:t>
    </dgm:pt>
    <dgm:pt modelId="{D601EFFD-81E3-4F28-A1EE-E57182B3AB6C}" type="pres">
      <dgm:prSet presAssocID="{D733A72D-2DDC-45E8-9842-9432D0B0A993}" presName="compNode" presStyleCnt="0"/>
      <dgm:spPr/>
    </dgm:pt>
    <dgm:pt modelId="{99379E63-BBC5-49BD-8B30-1C62F223134A}" type="pres">
      <dgm:prSet presAssocID="{D733A72D-2DDC-45E8-9842-9432D0B0A993}" presName="dummyConnPt" presStyleCnt="0"/>
      <dgm:spPr/>
    </dgm:pt>
    <dgm:pt modelId="{3ED4D3F3-17FC-4B09-B509-9661C435F28A}" type="pres">
      <dgm:prSet presAssocID="{D733A72D-2DDC-45E8-9842-9432D0B0A993}" presName="node" presStyleLbl="node1" presStyleIdx="13" presStyleCnt="18">
        <dgm:presLayoutVars>
          <dgm:bulletEnabled val="1"/>
        </dgm:presLayoutVars>
      </dgm:prSet>
      <dgm:spPr/>
      <dgm:t>
        <a:bodyPr/>
        <a:lstStyle/>
        <a:p>
          <a:endParaRPr lang="en-US"/>
        </a:p>
      </dgm:t>
    </dgm:pt>
    <dgm:pt modelId="{805A4D3F-3C40-49D8-AD6E-92766944EC84}" type="pres">
      <dgm:prSet presAssocID="{0CE3A640-7BF1-4B43-AF66-677DEA70E7AE}" presName="sibTrans" presStyleLbl="bgSibTrans2D1" presStyleIdx="13" presStyleCnt="17"/>
      <dgm:spPr/>
      <dgm:t>
        <a:bodyPr/>
        <a:lstStyle/>
        <a:p>
          <a:endParaRPr lang="en-US"/>
        </a:p>
      </dgm:t>
    </dgm:pt>
    <dgm:pt modelId="{2E49BB8F-0DA9-4026-B2F1-77C1E8272EA3}" type="pres">
      <dgm:prSet presAssocID="{1C9FFAF7-674A-4536-AEF4-78102E0C00CE}" presName="compNode" presStyleCnt="0"/>
      <dgm:spPr/>
    </dgm:pt>
    <dgm:pt modelId="{216849C1-879D-4A23-B76D-C4C88B043F85}" type="pres">
      <dgm:prSet presAssocID="{1C9FFAF7-674A-4536-AEF4-78102E0C00CE}" presName="dummyConnPt" presStyleCnt="0"/>
      <dgm:spPr/>
    </dgm:pt>
    <dgm:pt modelId="{8A7318F4-CFDC-4DEE-B43E-7FC9291C0EA8}" type="pres">
      <dgm:prSet presAssocID="{1C9FFAF7-674A-4536-AEF4-78102E0C00CE}" presName="node" presStyleLbl="node1" presStyleIdx="14" presStyleCnt="18">
        <dgm:presLayoutVars>
          <dgm:bulletEnabled val="1"/>
        </dgm:presLayoutVars>
      </dgm:prSet>
      <dgm:spPr/>
      <dgm:t>
        <a:bodyPr/>
        <a:lstStyle/>
        <a:p>
          <a:endParaRPr lang="en-US"/>
        </a:p>
      </dgm:t>
    </dgm:pt>
    <dgm:pt modelId="{020A8251-8169-4BB1-BA36-37CA7B107E8D}" type="pres">
      <dgm:prSet presAssocID="{0D42D9C5-4ED6-4928-A51B-0BB6A0A80390}" presName="sibTrans" presStyleLbl="bgSibTrans2D1" presStyleIdx="14" presStyleCnt="17"/>
      <dgm:spPr/>
      <dgm:t>
        <a:bodyPr/>
        <a:lstStyle/>
        <a:p>
          <a:endParaRPr lang="en-US"/>
        </a:p>
      </dgm:t>
    </dgm:pt>
    <dgm:pt modelId="{BC0E7432-FCEF-46FD-ABD3-93B6B0CE2018}" type="pres">
      <dgm:prSet presAssocID="{35407309-F5C7-4E28-9B0B-475485D0107E}" presName="compNode" presStyleCnt="0"/>
      <dgm:spPr/>
    </dgm:pt>
    <dgm:pt modelId="{CB96F85A-8DC6-4D52-B203-295BC69168E1}" type="pres">
      <dgm:prSet presAssocID="{35407309-F5C7-4E28-9B0B-475485D0107E}" presName="dummyConnPt" presStyleCnt="0"/>
      <dgm:spPr/>
    </dgm:pt>
    <dgm:pt modelId="{998DD898-FA31-42E3-8F14-94675B662108}" type="pres">
      <dgm:prSet presAssocID="{35407309-F5C7-4E28-9B0B-475485D0107E}" presName="node" presStyleLbl="node1" presStyleIdx="15" presStyleCnt="18">
        <dgm:presLayoutVars>
          <dgm:bulletEnabled val="1"/>
        </dgm:presLayoutVars>
      </dgm:prSet>
      <dgm:spPr/>
      <dgm:t>
        <a:bodyPr/>
        <a:lstStyle/>
        <a:p>
          <a:endParaRPr lang="en-US"/>
        </a:p>
      </dgm:t>
    </dgm:pt>
    <dgm:pt modelId="{B9EAF5B0-8A0B-47FB-A734-8EBE6E452A71}" type="pres">
      <dgm:prSet presAssocID="{EEBCD5D7-F247-4353-AB4A-41DD4820B28A}" presName="sibTrans" presStyleLbl="bgSibTrans2D1" presStyleIdx="15" presStyleCnt="17"/>
      <dgm:spPr/>
      <dgm:t>
        <a:bodyPr/>
        <a:lstStyle/>
        <a:p>
          <a:endParaRPr lang="en-US"/>
        </a:p>
      </dgm:t>
    </dgm:pt>
    <dgm:pt modelId="{FB377984-8B10-41F0-9C57-5BC34B073000}" type="pres">
      <dgm:prSet presAssocID="{C62186CC-BD9E-4D4A-8E34-07C8F7AFF9AE}" presName="compNode" presStyleCnt="0"/>
      <dgm:spPr/>
    </dgm:pt>
    <dgm:pt modelId="{49A16317-D8EF-47EB-A1B9-ED678E5124F4}" type="pres">
      <dgm:prSet presAssocID="{C62186CC-BD9E-4D4A-8E34-07C8F7AFF9AE}" presName="dummyConnPt" presStyleCnt="0"/>
      <dgm:spPr/>
    </dgm:pt>
    <dgm:pt modelId="{AA9FD3A5-23C2-4051-89A6-E22E29A9F3E2}" type="pres">
      <dgm:prSet presAssocID="{C62186CC-BD9E-4D4A-8E34-07C8F7AFF9AE}" presName="node" presStyleLbl="node1" presStyleIdx="16" presStyleCnt="18">
        <dgm:presLayoutVars>
          <dgm:bulletEnabled val="1"/>
        </dgm:presLayoutVars>
      </dgm:prSet>
      <dgm:spPr/>
      <dgm:t>
        <a:bodyPr/>
        <a:lstStyle/>
        <a:p>
          <a:endParaRPr lang="en-US"/>
        </a:p>
      </dgm:t>
    </dgm:pt>
    <dgm:pt modelId="{66591CD8-960A-4F26-A62A-C581E91654F8}" type="pres">
      <dgm:prSet presAssocID="{CFA6C7C7-8A5E-4B3E-B241-40351CCA7CDE}" presName="sibTrans" presStyleLbl="bgSibTrans2D1" presStyleIdx="16" presStyleCnt="17"/>
      <dgm:spPr/>
      <dgm:t>
        <a:bodyPr/>
        <a:lstStyle/>
        <a:p>
          <a:endParaRPr lang="en-US"/>
        </a:p>
      </dgm:t>
    </dgm:pt>
    <dgm:pt modelId="{C5A8748C-8D47-4E99-9563-E421A9F7C12A}" type="pres">
      <dgm:prSet presAssocID="{7CA193C3-B25F-4AFD-83A2-1FA0A318B9AC}" presName="compNode" presStyleCnt="0"/>
      <dgm:spPr/>
    </dgm:pt>
    <dgm:pt modelId="{76293C6C-3957-4086-B910-8EC3CD8212B3}" type="pres">
      <dgm:prSet presAssocID="{7CA193C3-B25F-4AFD-83A2-1FA0A318B9AC}" presName="dummyConnPt" presStyleCnt="0"/>
      <dgm:spPr/>
    </dgm:pt>
    <dgm:pt modelId="{B1818EBA-5BA9-4E74-B5C4-D1C0F64330E6}" type="pres">
      <dgm:prSet presAssocID="{7CA193C3-B25F-4AFD-83A2-1FA0A318B9AC}" presName="node" presStyleLbl="node1" presStyleIdx="17" presStyleCnt="18">
        <dgm:presLayoutVars>
          <dgm:bulletEnabled val="1"/>
        </dgm:presLayoutVars>
      </dgm:prSet>
      <dgm:spPr/>
      <dgm:t>
        <a:bodyPr/>
        <a:lstStyle/>
        <a:p>
          <a:endParaRPr lang="en-US"/>
        </a:p>
      </dgm:t>
    </dgm:pt>
  </dgm:ptLst>
  <dgm:cxnLst>
    <dgm:cxn modelId="{F33066E5-C67C-45CF-B4A4-F592B919ACE1}" type="presOf" srcId="{C62186CC-BD9E-4D4A-8E34-07C8F7AFF9AE}" destId="{AA9FD3A5-23C2-4051-89A6-E22E29A9F3E2}" srcOrd="0" destOrd="0" presId="urn:microsoft.com/office/officeart/2005/8/layout/bProcess4"/>
    <dgm:cxn modelId="{0729B74D-38A5-4F56-81D1-CB8366FB7988}" type="presOf" srcId="{1128686A-F187-4240-A450-4E7E11510FFA}" destId="{850E9D95-F703-4529-9F3D-244684070FE2}" srcOrd="0" destOrd="0" presId="urn:microsoft.com/office/officeart/2005/8/layout/bProcess4"/>
    <dgm:cxn modelId="{28B301CB-05FE-4CCE-AF14-1084702A680E}" type="presOf" srcId="{AA46A29E-4AEE-4F07-A977-3A3AE7A28769}" destId="{3214C045-E10C-4E23-AD08-CD55509CCCF5}" srcOrd="0" destOrd="0" presId="urn:microsoft.com/office/officeart/2005/8/layout/bProcess4"/>
    <dgm:cxn modelId="{F895098C-C9D8-4F14-8E3F-E2EBD93454B1}" type="presOf" srcId="{D4517839-D218-4DFF-BD36-0E7C2281BBB4}" destId="{F622A320-9539-4025-8671-ED65537CC74A}" srcOrd="0" destOrd="0" presId="urn:microsoft.com/office/officeart/2005/8/layout/bProcess4"/>
    <dgm:cxn modelId="{69524594-647C-46A7-991D-DFB102418B59}" srcId="{5B256313-88A6-4518-9FBD-93278C639C88}" destId="{6014F7B8-6C5A-41B4-9CDD-F1DC72F50B1F}" srcOrd="1" destOrd="0" parTransId="{7617E692-A0E0-4C9E-99D7-7834D11A4974}" sibTransId="{D4517839-D218-4DFF-BD36-0E7C2281BBB4}"/>
    <dgm:cxn modelId="{BF9E9C87-040B-4115-BB55-8601F72D0317}" type="presOf" srcId="{35407309-F5C7-4E28-9B0B-475485D0107E}" destId="{998DD898-FA31-42E3-8F14-94675B662108}" srcOrd="0" destOrd="0" presId="urn:microsoft.com/office/officeart/2005/8/layout/bProcess4"/>
    <dgm:cxn modelId="{6DBDFB4B-36A7-446E-8AF5-FD5658E94667}" type="presOf" srcId="{A5C22CA2-433D-4AB9-88D6-9E7A193F70A8}" destId="{842C7E48-00E2-4F7B-84DC-0095C56ED23C}" srcOrd="0" destOrd="0" presId="urn:microsoft.com/office/officeart/2005/8/layout/bProcess4"/>
    <dgm:cxn modelId="{1E801806-AC13-496E-B084-BCFC8E939ECA}" type="presOf" srcId="{6014F7B8-6C5A-41B4-9CDD-F1DC72F50B1F}" destId="{BA9E9B54-994C-4932-8F07-A8F6B4AE7579}" srcOrd="0" destOrd="0" presId="urn:microsoft.com/office/officeart/2005/8/layout/bProcess4"/>
    <dgm:cxn modelId="{B928EA63-32DC-46B9-9ECB-AEEFEB975E29}" srcId="{5B256313-88A6-4518-9FBD-93278C639C88}" destId="{AA46A29E-4AEE-4F07-A977-3A3AE7A28769}" srcOrd="0" destOrd="0" parTransId="{0F0B5EA7-588B-4225-AAE5-E49D6D766F4F}" sibTransId="{221EBC66-7D9E-4003-A0D4-E055135CD123}"/>
    <dgm:cxn modelId="{4B839EC7-44F8-4A11-AD00-3D6AC44DB6C8}" type="presOf" srcId="{0F5F1CB9-1845-4B87-8AED-0CA63E6EB32D}" destId="{73568CFD-4DBD-4646-8567-C43EDC5ED1E5}" srcOrd="0" destOrd="0" presId="urn:microsoft.com/office/officeart/2005/8/layout/bProcess4"/>
    <dgm:cxn modelId="{C40CEC3B-A3FB-4AD0-8838-BE8FD7CBEBD4}" type="presOf" srcId="{C732220B-9575-427D-9EA6-DA431A43A17B}" destId="{77A8BCD3-7301-49B3-97E3-91B00D19A71A}" srcOrd="0" destOrd="0" presId="urn:microsoft.com/office/officeart/2005/8/layout/bProcess4"/>
    <dgm:cxn modelId="{738EEDF6-0550-4684-AC31-E3421EC39D82}" type="presOf" srcId="{DDF7FEBB-D6A4-47DB-AAA0-D4C83C2022CB}" destId="{B0CEF466-8B52-436A-89B3-FEE456D59AF2}" srcOrd="0" destOrd="0" presId="urn:microsoft.com/office/officeart/2005/8/layout/bProcess4"/>
    <dgm:cxn modelId="{C39C4925-204A-4548-94B1-8BF063FA566B}" srcId="{5B256313-88A6-4518-9FBD-93278C639C88}" destId="{0F5F1CB9-1845-4B87-8AED-0CA63E6EB32D}" srcOrd="4" destOrd="0" parTransId="{ACAC64DC-34EC-4A24-8BB9-6A479DD67054}" sibTransId="{12809AA3-20E1-426F-9F15-26192ADD16FC}"/>
    <dgm:cxn modelId="{51EEC969-F0FC-4078-BA9C-9D4A52487CA6}" srcId="{5B256313-88A6-4518-9FBD-93278C639C88}" destId="{D733A72D-2DDC-45E8-9842-9432D0B0A993}" srcOrd="13" destOrd="0" parTransId="{98D96200-43E4-49BB-943A-13520D4F194E}" sibTransId="{0CE3A640-7BF1-4B43-AF66-677DEA70E7AE}"/>
    <dgm:cxn modelId="{AF136D80-00B6-4B2F-A32E-82E1DC77136A}" type="presOf" srcId="{2AA3D345-7D6D-4E77-AA52-68EC3B9F4FCD}" destId="{850DA6E2-2519-42EE-9B4B-BDEF2D0457CD}" srcOrd="0" destOrd="0" presId="urn:microsoft.com/office/officeart/2005/8/layout/bProcess4"/>
    <dgm:cxn modelId="{679F40DB-7A84-4D03-917D-77310BEE28C2}" type="presOf" srcId="{B6D97480-0541-4362-AD43-762E9CBA29FE}" destId="{EF4835C2-0471-4B59-8223-13E196285EC4}" srcOrd="0" destOrd="0" presId="urn:microsoft.com/office/officeart/2005/8/layout/bProcess4"/>
    <dgm:cxn modelId="{755E31C0-3A4F-47E5-8F73-CF7BDC322EDB}" srcId="{5B256313-88A6-4518-9FBD-93278C639C88}" destId="{DDF7FEBB-D6A4-47DB-AAA0-D4C83C2022CB}" srcOrd="11" destOrd="0" parTransId="{D8468B95-3680-44CF-98DC-1E5185053637}" sibTransId="{B57C98C9-7CE6-4D3A-B626-034877CE8171}"/>
    <dgm:cxn modelId="{CA10422E-1C82-4687-8752-AA5CFE1710E0}" type="presOf" srcId="{D733A72D-2DDC-45E8-9842-9432D0B0A993}" destId="{3ED4D3F3-17FC-4B09-B509-9661C435F28A}" srcOrd="0" destOrd="0" presId="urn:microsoft.com/office/officeart/2005/8/layout/bProcess4"/>
    <dgm:cxn modelId="{03C096CA-D858-49AA-950D-BA146B3C9FF7}" type="presOf" srcId="{F5379985-E219-44D3-9CB2-61CF7F660E5A}" destId="{414897A1-6834-49EB-8F1F-FE32CF9CEF6A}" srcOrd="0" destOrd="0" presId="urn:microsoft.com/office/officeart/2005/8/layout/bProcess4"/>
    <dgm:cxn modelId="{0CFC2C70-A9FB-4CA1-8909-5B110365FA6E}" type="presOf" srcId="{644F48DA-61FD-445E-A259-0E9135CFCDAF}" destId="{AD713D23-B3E0-4013-8978-F49B01E31256}" srcOrd="0" destOrd="0" presId="urn:microsoft.com/office/officeart/2005/8/layout/bProcess4"/>
    <dgm:cxn modelId="{C329245C-30E9-4F56-9522-C188A3751355}" type="presOf" srcId="{0D42D9C5-4ED6-4928-A51B-0BB6A0A80390}" destId="{020A8251-8169-4BB1-BA36-37CA7B107E8D}" srcOrd="0" destOrd="0" presId="urn:microsoft.com/office/officeart/2005/8/layout/bProcess4"/>
    <dgm:cxn modelId="{2F528BC0-AF1A-4B42-93F3-EC961234AB1E}" type="presOf" srcId="{73822CDB-0384-4FB4-ACF6-485C905F2BA9}" destId="{847D4C80-1BFA-48ED-9D14-FF792DB6CA94}" srcOrd="0" destOrd="0" presId="urn:microsoft.com/office/officeart/2005/8/layout/bProcess4"/>
    <dgm:cxn modelId="{2C3A9E59-BA28-4636-902F-88AD6603EF0A}" type="presOf" srcId="{1C9FFAF7-674A-4536-AEF4-78102E0C00CE}" destId="{8A7318F4-CFDC-4DEE-B43E-7FC9291C0EA8}" srcOrd="0" destOrd="0" presId="urn:microsoft.com/office/officeart/2005/8/layout/bProcess4"/>
    <dgm:cxn modelId="{C697A6F6-4453-4CD7-AE50-C43A4E50B229}" type="presOf" srcId="{CFA6C7C7-8A5E-4B3E-B241-40351CCA7CDE}" destId="{66591CD8-960A-4F26-A62A-C581E91654F8}" srcOrd="0" destOrd="0" presId="urn:microsoft.com/office/officeart/2005/8/layout/bProcess4"/>
    <dgm:cxn modelId="{8302D0F6-4AE9-46FB-9A4C-41BA2A1E86BC}" srcId="{5B256313-88A6-4518-9FBD-93278C639C88}" destId="{11716AD1-A5BE-4129-84E9-E0F0905F56E3}" srcOrd="12" destOrd="0" parTransId="{9BFDA208-97FD-4A11-8287-2AD491B07DF9}" sibTransId="{B6D97480-0541-4362-AD43-762E9CBA29FE}"/>
    <dgm:cxn modelId="{28D80FEB-A009-48B0-BAD1-CF8AA0B6A4F3}" srcId="{5B256313-88A6-4518-9FBD-93278C639C88}" destId="{7CA193C3-B25F-4AFD-83A2-1FA0A318B9AC}" srcOrd="17" destOrd="0" parTransId="{173EE567-1795-4CDC-B82B-A0CC67B1ECF6}" sibTransId="{7B20AD19-D4A1-4F04-B250-B9398038C428}"/>
    <dgm:cxn modelId="{BFD6393B-61B1-46ED-B3FF-F156C46FCD41}" type="presOf" srcId="{9DDDF330-6787-4266-BCF8-675FA9E4CA19}" destId="{7A0B300B-2992-4467-AE62-F048B4115CD6}" srcOrd="0" destOrd="0" presId="urn:microsoft.com/office/officeart/2005/8/layout/bProcess4"/>
    <dgm:cxn modelId="{30544F6A-BE25-46C0-BF2F-990C74EED18F}" type="presOf" srcId="{B57C98C9-7CE6-4D3A-B626-034877CE8171}" destId="{B5721FC1-BA13-4C49-8397-282EB5B11084}" srcOrd="0" destOrd="0" presId="urn:microsoft.com/office/officeart/2005/8/layout/bProcess4"/>
    <dgm:cxn modelId="{14F7BB3B-F1EF-43DE-8597-312BEFFB5E5A}" type="presOf" srcId="{40C03391-1821-4C40-8D9D-C59E6AB02D24}" destId="{51588A7A-5D25-4123-92EE-43B4D79A0F70}" srcOrd="0" destOrd="0" presId="urn:microsoft.com/office/officeart/2005/8/layout/bProcess4"/>
    <dgm:cxn modelId="{54EAEBB4-F47F-4C5C-A3F7-285887FB88B1}" type="presOf" srcId="{11716AD1-A5BE-4129-84E9-E0F0905F56E3}" destId="{ED070A4F-8BA6-4FEB-8A9E-509083937470}" srcOrd="0" destOrd="0" presId="urn:microsoft.com/office/officeart/2005/8/layout/bProcess4"/>
    <dgm:cxn modelId="{39AE47F1-3E08-4A09-B99B-323BB412D5C9}" type="presOf" srcId="{5B256313-88A6-4518-9FBD-93278C639C88}" destId="{BE783303-A092-4C59-B45F-9547ACE68C30}" srcOrd="0" destOrd="0" presId="urn:microsoft.com/office/officeart/2005/8/layout/bProcess4"/>
    <dgm:cxn modelId="{AAFC2F10-46EB-463D-BF73-8C4055C40D74}" srcId="{5B256313-88A6-4518-9FBD-93278C639C88}" destId="{C62186CC-BD9E-4D4A-8E34-07C8F7AFF9AE}" srcOrd="16" destOrd="0" parTransId="{AAFF0875-96ED-48EB-BD43-EC55DD67D3AD}" sibTransId="{CFA6C7C7-8A5E-4B3E-B241-40351CCA7CDE}"/>
    <dgm:cxn modelId="{A4DE3021-6523-45FF-A6AE-D7BF4D88EE30}" type="presOf" srcId="{976AD942-0397-4773-9346-D4E7AA4E739F}" destId="{21DCB9F9-2425-42B0-9F93-14B58183A9EE}" srcOrd="0" destOrd="0" presId="urn:microsoft.com/office/officeart/2005/8/layout/bProcess4"/>
    <dgm:cxn modelId="{7EBDF1C5-085B-43B0-95A2-A02CF17CC2B6}" type="presOf" srcId="{6F7308EE-3367-48EA-9240-A1E4CEBB737B}" destId="{3F72120D-7180-48BD-B80D-6BC323B59A97}" srcOrd="0" destOrd="0" presId="urn:microsoft.com/office/officeart/2005/8/layout/bProcess4"/>
    <dgm:cxn modelId="{28D24C43-4B38-4BB3-95EA-EB558798A4AD}" srcId="{5B256313-88A6-4518-9FBD-93278C639C88}" destId="{6F7308EE-3367-48EA-9240-A1E4CEBB737B}" srcOrd="9" destOrd="0" parTransId="{0983E341-AD93-4FD8-A11A-C6E8EE277E1D}" sibTransId="{D2448847-A0B6-43AB-8E44-E52ACBED70F4}"/>
    <dgm:cxn modelId="{BF537F65-967A-4C57-8319-7B912DBA0E02}" type="presOf" srcId="{E9B0ED68-A00B-4DDF-9D87-C5C7BFBC898F}" destId="{9E998C94-B21A-4C3B-85FA-607F9DD1CD06}" srcOrd="0" destOrd="0" presId="urn:microsoft.com/office/officeart/2005/8/layout/bProcess4"/>
    <dgm:cxn modelId="{D45416DF-3D38-4AAD-B373-D95AF8265090}" type="presOf" srcId="{0CE3A640-7BF1-4B43-AF66-677DEA70E7AE}" destId="{805A4D3F-3C40-49D8-AD6E-92766944EC84}" srcOrd="0" destOrd="0" presId="urn:microsoft.com/office/officeart/2005/8/layout/bProcess4"/>
    <dgm:cxn modelId="{C4DA238D-F964-4AF5-B4F3-A2233A2DCBB9}" srcId="{5B256313-88A6-4518-9FBD-93278C639C88}" destId="{1128686A-F187-4240-A450-4E7E11510FFA}" srcOrd="5" destOrd="0" parTransId="{792AC21D-DFBC-447C-8EA9-6B4F6F6CD295}" sibTransId="{E9B0ED68-A00B-4DDF-9D87-C5C7BFBC898F}"/>
    <dgm:cxn modelId="{632190E7-4176-4F5F-A0CD-5349CE7D66BC}" type="presOf" srcId="{EEBCD5D7-F247-4353-AB4A-41DD4820B28A}" destId="{B9EAF5B0-8A0B-47FB-A734-8EBE6E452A71}" srcOrd="0" destOrd="0" presId="urn:microsoft.com/office/officeart/2005/8/layout/bProcess4"/>
    <dgm:cxn modelId="{0A7DFC00-4B88-4E84-A4E3-F754DF812DA7}" srcId="{5B256313-88A6-4518-9FBD-93278C639C88}" destId="{73822CDB-0384-4FB4-ACF6-485C905F2BA9}" srcOrd="6" destOrd="0" parTransId="{1B44E119-5FC9-4D41-9E72-7D3B7201174A}" sibTransId="{C732220B-9575-427D-9EA6-DA431A43A17B}"/>
    <dgm:cxn modelId="{68EC2FCC-7263-4C7C-8301-3FB57575A29C}" type="presOf" srcId="{CA372CD4-C218-4675-AB8C-5DCEB827B34F}" destId="{E9E76D93-35F5-4A71-8051-35BB96D8EF7D}" srcOrd="0" destOrd="0" presId="urn:microsoft.com/office/officeart/2005/8/layout/bProcess4"/>
    <dgm:cxn modelId="{E4666A63-9305-4BD6-AFC2-900DEC25B725}" type="presOf" srcId="{221EBC66-7D9E-4003-A0D4-E055135CD123}" destId="{1AEC585D-E133-4C85-AD30-929F68B33B6D}" srcOrd="0" destOrd="0" presId="urn:microsoft.com/office/officeart/2005/8/layout/bProcess4"/>
    <dgm:cxn modelId="{805C8DE7-AF1E-4FE0-87EC-6F5A30F019B6}" type="presOf" srcId="{C5ADB6C6-96A3-4338-8825-5A06137C1A44}" destId="{82B7731A-6343-4969-9467-E1AE8FE3C6DF}" srcOrd="0" destOrd="0" presId="urn:microsoft.com/office/officeart/2005/8/layout/bProcess4"/>
    <dgm:cxn modelId="{3ABB9A5A-D0C0-48AB-BA43-36ADDBFF7EEA}" srcId="{5B256313-88A6-4518-9FBD-93278C639C88}" destId="{1C9FFAF7-674A-4536-AEF4-78102E0C00CE}" srcOrd="14" destOrd="0" parTransId="{89627818-8642-4DCA-AC90-A08AE96C5E9E}" sibTransId="{0D42D9C5-4ED6-4928-A51B-0BB6A0A80390}"/>
    <dgm:cxn modelId="{6C94D4BD-1AFD-485C-B500-8CACD267FB6A}" srcId="{5B256313-88A6-4518-9FBD-93278C639C88}" destId="{976AD942-0397-4773-9346-D4E7AA4E739F}" srcOrd="10" destOrd="0" parTransId="{CAA517B5-06D2-4540-A41B-F633DC46001E}" sibTransId="{44C81D29-24FD-4AD6-BB7F-CBC44BFF5E4C}"/>
    <dgm:cxn modelId="{EF4E0E6F-8359-4B20-9682-BD59B6CD9BAF}" type="presOf" srcId="{12809AA3-20E1-426F-9F15-26192ADD16FC}" destId="{DD2A8EC7-B032-4286-BA72-5D6286A3B240}" srcOrd="0" destOrd="0" presId="urn:microsoft.com/office/officeart/2005/8/layout/bProcess4"/>
    <dgm:cxn modelId="{998110C3-2D8D-4C2E-B6A7-D5F3B92930BE}" srcId="{5B256313-88A6-4518-9FBD-93278C639C88}" destId="{A5C22CA2-433D-4AB9-88D6-9E7A193F70A8}" srcOrd="3" destOrd="0" parTransId="{B39578F9-9B88-4E80-82D9-9FE1FAB9E959}" sibTransId="{40C03391-1821-4C40-8D9D-C59E6AB02D24}"/>
    <dgm:cxn modelId="{8295A5D6-97B0-4278-A9C7-C943F9616D95}" type="presOf" srcId="{D2448847-A0B6-43AB-8E44-E52ACBED70F4}" destId="{40420F2C-FC20-45C7-8E1E-BAFC459D2212}" srcOrd="0" destOrd="0" presId="urn:microsoft.com/office/officeart/2005/8/layout/bProcess4"/>
    <dgm:cxn modelId="{79BC3821-CCBF-4CAD-BBCE-554644081E32}" type="presOf" srcId="{7CA193C3-B25F-4AFD-83A2-1FA0A318B9AC}" destId="{B1818EBA-5BA9-4E74-B5C4-D1C0F64330E6}" srcOrd="0" destOrd="0" presId="urn:microsoft.com/office/officeart/2005/8/layout/bProcess4"/>
    <dgm:cxn modelId="{3920589F-E2AF-482D-8189-443D447ECD59}" srcId="{5B256313-88A6-4518-9FBD-93278C639C88}" destId="{2AA3D345-7D6D-4E77-AA52-68EC3B9F4FCD}" srcOrd="7" destOrd="0" parTransId="{83773195-97A5-4A09-B52C-018E81227E7C}" sibTransId="{CA372CD4-C218-4675-AB8C-5DCEB827B34F}"/>
    <dgm:cxn modelId="{B4D5E846-C457-4438-996B-838CD32A15B7}" srcId="{5B256313-88A6-4518-9FBD-93278C639C88}" destId="{644F48DA-61FD-445E-A259-0E9135CFCDAF}" srcOrd="2" destOrd="0" parTransId="{0346FBFC-5833-4E2E-A3F4-F37294CC5AAF}" sibTransId="{F5379985-E219-44D3-9CB2-61CF7F660E5A}"/>
    <dgm:cxn modelId="{0D9FFCE7-EF46-4D2E-A11A-4D25518B29A4}" srcId="{5B256313-88A6-4518-9FBD-93278C639C88}" destId="{35407309-F5C7-4E28-9B0B-475485D0107E}" srcOrd="15" destOrd="0" parTransId="{EB5E2B3E-3EFB-43B8-B9A9-CC77342617B8}" sibTransId="{EEBCD5D7-F247-4353-AB4A-41DD4820B28A}"/>
    <dgm:cxn modelId="{EBFB9A6F-3066-4278-80D3-487A442912FE}" type="presOf" srcId="{44C81D29-24FD-4AD6-BB7F-CBC44BFF5E4C}" destId="{F2DEBABC-8530-4419-8385-8F31B15FD950}" srcOrd="0" destOrd="0" presId="urn:microsoft.com/office/officeart/2005/8/layout/bProcess4"/>
    <dgm:cxn modelId="{5AA93DB1-9708-4D75-AD58-6702D661E82B}" srcId="{5B256313-88A6-4518-9FBD-93278C639C88}" destId="{9DDDF330-6787-4266-BCF8-675FA9E4CA19}" srcOrd="8" destOrd="0" parTransId="{DA7DF298-1DDF-464C-83B3-02AB7F38FD4A}" sibTransId="{C5ADB6C6-96A3-4338-8825-5A06137C1A44}"/>
    <dgm:cxn modelId="{2536E552-EEBE-4B7A-9A0E-EBB5E3B2B296}" type="presParOf" srcId="{BE783303-A092-4C59-B45F-9547ACE68C30}" destId="{01768B26-1029-473E-9419-D298696466F0}" srcOrd="0" destOrd="0" presId="urn:microsoft.com/office/officeart/2005/8/layout/bProcess4"/>
    <dgm:cxn modelId="{08E76269-F706-48D1-90F3-E6E9E8C2A556}" type="presParOf" srcId="{01768B26-1029-473E-9419-D298696466F0}" destId="{8EA266ED-DD66-43D3-8B2B-0D563007EED0}" srcOrd="0" destOrd="0" presId="urn:microsoft.com/office/officeart/2005/8/layout/bProcess4"/>
    <dgm:cxn modelId="{9CE206ED-BF20-44BA-97F3-DE864E9B390C}" type="presParOf" srcId="{01768B26-1029-473E-9419-D298696466F0}" destId="{3214C045-E10C-4E23-AD08-CD55509CCCF5}" srcOrd="1" destOrd="0" presId="urn:microsoft.com/office/officeart/2005/8/layout/bProcess4"/>
    <dgm:cxn modelId="{EC60781A-62F3-45FF-9E5C-CF9914F87316}" type="presParOf" srcId="{BE783303-A092-4C59-B45F-9547ACE68C30}" destId="{1AEC585D-E133-4C85-AD30-929F68B33B6D}" srcOrd="1" destOrd="0" presId="urn:microsoft.com/office/officeart/2005/8/layout/bProcess4"/>
    <dgm:cxn modelId="{25ABF11A-2893-4383-B5F6-18AEF18EAD4A}" type="presParOf" srcId="{BE783303-A092-4C59-B45F-9547ACE68C30}" destId="{FE5FB619-97CA-4B23-83F8-9E1A0837C811}" srcOrd="2" destOrd="0" presId="urn:microsoft.com/office/officeart/2005/8/layout/bProcess4"/>
    <dgm:cxn modelId="{2C5445E6-C731-4E2C-A8F5-341340ADB0DA}" type="presParOf" srcId="{FE5FB619-97CA-4B23-83F8-9E1A0837C811}" destId="{86D945CB-45C1-4E70-9A9F-36BF124BD8F3}" srcOrd="0" destOrd="0" presId="urn:microsoft.com/office/officeart/2005/8/layout/bProcess4"/>
    <dgm:cxn modelId="{DD99FFB0-0739-4BB0-B82E-C688F16125BF}" type="presParOf" srcId="{FE5FB619-97CA-4B23-83F8-9E1A0837C811}" destId="{BA9E9B54-994C-4932-8F07-A8F6B4AE7579}" srcOrd="1" destOrd="0" presId="urn:microsoft.com/office/officeart/2005/8/layout/bProcess4"/>
    <dgm:cxn modelId="{26366B7F-00C2-4B8B-A452-841D6B128585}" type="presParOf" srcId="{BE783303-A092-4C59-B45F-9547ACE68C30}" destId="{F622A320-9539-4025-8671-ED65537CC74A}" srcOrd="3" destOrd="0" presId="urn:microsoft.com/office/officeart/2005/8/layout/bProcess4"/>
    <dgm:cxn modelId="{9CCF2B38-CD37-411E-941C-FED244EB9330}" type="presParOf" srcId="{BE783303-A092-4C59-B45F-9547ACE68C30}" destId="{8BA02E30-2A33-47C4-8410-69B5C6F87CED}" srcOrd="4" destOrd="0" presId="urn:microsoft.com/office/officeart/2005/8/layout/bProcess4"/>
    <dgm:cxn modelId="{3B84B9E0-1DC4-48ED-BEE3-6329177CCC37}" type="presParOf" srcId="{8BA02E30-2A33-47C4-8410-69B5C6F87CED}" destId="{F1E3FB9D-9CBD-448A-A68E-DB8A71B3DC85}" srcOrd="0" destOrd="0" presId="urn:microsoft.com/office/officeart/2005/8/layout/bProcess4"/>
    <dgm:cxn modelId="{AEA0B723-971E-4E94-8E27-A3EEE4840CF7}" type="presParOf" srcId="{8BA02E30-2A33-47C4-8410-69B5C6F87CED}" destId="{AD713D23-B3E0-4013-8978-F49B01E31256}" srcOrd="1" destOrd="0" presId="urn:microsoft.com/office/officeart/2005/8/layout/bProcess4"/>
    <dgm:cxn modelId="{30804A97-638D-4696-9C90-BD99F93BA18D}" type="presParOf" srcId="{BE783303-A092-4C59-B45F-9547ACE68C30}" destId="{414897A1-6834-49EB-8F1F-FE32CF9CEF6A}" srcOrd="5" destOrd="0" presId="urn:microsoft.com/office/officeart/2005/8/layout/bProcess4"/>
    <dgm:cxn modelId="{A2203C31-F69D-43AC-9A86-D68C75827F0A}" type="presParOf" srcId="{BE783303-A092-4C59-B45F-9547ACE68C30}" destId="{68A0B887-BB52-434A-9F6B-4E5050BE4FB1}" srcOrd="6" destOrd="0" presId="urn:microsoft.com/office/officeart/2005/8/layout/bProcess4"/>
    <dgm:cxn modelId="{11D77E42-32F7-46A8-B097-E25B5234FA1F}" type="presParOf" srcId="{68A0B887-BB52-434A-9F6B-4E5050BE4FB1}" destId="{50719557-B334-4293-BB5D-6081F4736ECB}" srcOrd="0" destOrd="0" presId="urn:microsoft.com/office/officeart/2005/8/layout/bProcess4"/>
    <dgm:cxn modelId="{1A491B2C-F2E5-4EFA-A6B2-F1D3B931726B}" type="presParOf" srcId="{68A0B887-BB52-434A-9F6B-4E5050BE4FB1}" destId="{842C7E48-00E2-4F7B-84DC-0095C56ED23C}" srcOrd="1" destOrd="0" presId="urn:microsoft.com/office/officeart/2005/8/layout/bProcess4"/>
    <dgm:cxn modelId="{95B45E3D-D9C7-4116-B654-CE55F9518BCF}" type="presParOf" srcId="{BE783303-A092-4C59-B45F-9547ACE68C30}" destId="{51588A7A-5D25-4123-92EE-43B4D79A0F70}" srcOrd="7" destOrd="0" presId="urn:microsoft.com/office/officeart/2005/8/layout/bProcess4"/>
    <dgm:cxn modelId="{8FA746E1-8ABE-4F5A-9FFB-70B5BE762139}" type="presParOf" srcId="{BE783303-A092-4C59-B45F-9547ACE68C30}" destId="{1FE0B358-2201-455E-AD2B-C3EBABDAC3B9}" srcOrd="8" destOrd="0" presId="urn:microsoft.com/office/officeart/2005/8/layout/bProcess4"/>
    <dgm:cxn modelId="{48530CFA-1C2F-40A6-B20E-9D3A69F8F6CD}" type="presParOf" srcId="{1FE0B358-2201-455E-AD2B-C3EBABDAC3B9}" destId="{198A97ED-8C61-4200-B3B7-E3A380F63B34}" srcOrd="0" destOrd="0" presId="urn:microsoft.com/office/officeart/2005/8/layout/bProcess4"/>
    <dgm:cxn modelId="{54F5F9FD-2393-4862-9AC6-A3E7AF05A87C}" type="presParOf" srcId="{1FE0B358-2201-455E-AD2B-C3EBABDAC3B9}" destId="{73568CFD-4DBD-4646-8567-C43EDC5ED1E5}" srcOrd="1" destOrd="0" presId="urn:microsoft.com/office/officeart/2005/8/layout/bProcess4"/>
    <dgm:cxn modelId="{BBB45A7D-E175-4832-847B-2935837FD7FC}" type="presParOf" srcId="{BE783303-A092-4C59-B45F-9547ACE68C30}" destId="{DD2A8EC7-B032-4286-BA72-5D6286A3B240}" srcOrd="9" destOrd="0" presId="urn:microsoft.com/office/officeart/2005/8/layout/bProcess4"/>
    <dgm:cxn modelId="{3B4C93DB-0E4C-43AE-BDF5-B54277578B9B}" type="presParOf" srcId="{BE783303-A092-4C59-B45F-9547ACE68C30}" destId="{224FE9ED-F941-43F0-9BC4-CE4DE9026D2E}" srcOrd="10" destOrd="0" presId="urn:microsoft.com/office/officeart/2005/8/layout/bProcess4"/>
    <dgm:cxn modelId="{6084EA68-11EE-4F9B-9B48-D57F788DD7F7}" type="presParOf" srcId="{224FE9ED-F941-43F0-9BC4-CE4DE9026D2E}" destId="{29D353F4-1C49-4436-BAB4-216B4C78ADF5}" srcOrd="0" destOrd="0" presId="urn:microsoft.com/office/officeart/2005/8/layout/bProcess4"/>
    <dgm:cxn modelId="{B790D8BF-8A4F-4BD4-87F3-A8DCAD937E81}" type="presParOf" srcId="{224FE9ED-F941-43F0-9BC4-CE4DE9026D2E}" destId="{850E9D95-F703-4529-9F3D-244684070FE2}" srcOrd="1" destOrd="0" presId="urn:microsoft.com/office/officeart/2005/8/layout/bProcess4"/>
    <dgm:cxn modelId="{ADABA9D3-9FDE-4DFA-8B6A-B9D88D284F89}" type="presParOf" srcId="{BE783303-A092-4C59-B45F-9547ACE68C30}" destId="{9E998C94-B21A-4C3B-85FA-607F9DD1CD06}" srcOrd="11" destOrd="0" presId="urn:microsoft.com/office/officeart/2005/8/layout/bProcess4"/>
    <dgm:cxn modelId="{30F4BF8E-640E-48EE-BC2A-05A8317A69BE}" type="presParOf" srcId="{BE783303-A092-4C59-B45F-9547ACE68C30}" destId="{FB3E308C-FC39-4382-AE91-1DFD40C8FA8B}" srcOrd="12" destOrd="0" presId="urn:microsoft.com/office/officeart/2005/8/layout/bProcess4"/>
    <dgm:cxn modelId="{D6E3987E-DA3E-469A-A587-0909E014CEA0}" type="presParOf" srcId="{FB3E308C-FC39-4382-AE91-1DFD40C8FA8B}" destId="{FF29FDE5-82D0-41E3-A37A-8C2B3E2D2593}" srcOrd="0" destOrd="0" presId="urn:microsoft.com/office/officeart/2005/8/layout/bProcess4"/>
    <dgm:cxn modelId="{D5658111-72F8-4378-96CD-56968B6AFADA}" type="presParOf" srcId="{FB3E308C-FC39-4382-AE91-1DFD40C8FA8B}" destId="{847D4C80-1BFA-48ED-9D14-FF792DB6CA94}" srcOrd="1" destOrd="0" presId="urn:microsoft.com/office/officeart/2005/8/layout/bProcess4"/>
    <dgm:cxn modelId="{8C08ED1E-E589-4532-8EAB-30D0F4A9E9FB}" type="presParOf" srcId="{BE783303-A092-4C59-B45F-9547ACE68C30}" destId="{77A8BCD3-7301-49B3-97E3-91B00D19A71A}" srcOrd="13" destOrd="0" presId="urn:microsoft.com/office/officeart/2005/8/layout/bProcess4"/>
    <dgm:cxn modelId="{61BB0D72-E341-449C-AFD3-C999D50E025E}" type="presParOf" srcId="{BE783303-A092-4C59-B45F-9547ACE68C30}" destId="{B05427E2-C5E7-464C-91B7-0B4C0DE52862}" srcOrd="14" destOrd="0" presId="urn:microsoft.com/office/officeart/2005/8/layout/bProcess4"/>
    <dgm:cxn modelId="{414AC209-E336-4E4B-BE64-8D301C8E850D}" type="presParOf" srcId="{B05427E2-C5E7-464C-91B7-0B4C0DE52862}" destId="{D6A133B0-7403-4B7E-BAF6-4C95575CD193}" srcOrd="0" destOrd="0" presId="urn:microsoft.com/office/officeart/2005/8/layout/bProcess4"/>
    <dgm:cxn modelId="{ED246C36-B7C6-4ED2-9B11-76E8B74570FF}" type="presParOf" srcId="{B05427E2-C5E7-464C-91B7-0B4C0DE52862}" destId="{850DA6E2-2519-42EE-9B4B-BDEF2D0457CD}" srcOrd="1" destOrd="0" presId="urn:microsoft.com/office/officeart/2005/8/layout/bProcess4"/>
    <dgm:cxn modelId="{3A2E38ED-B440-4E54-AA1B-00D3A6636C3D}" type="presParOf" srcId="{BE783303-A092-4C59-B45F-9547ACE68C30}" destId="{E9E76D93-35F5-4A71-8051-35BB96D8EF7D}" srcOrd="15" destOrd="0" presId="urn:microsoft.com/office/officeart/2005/8/layout/bProcess4"/>
    <dgm:cxn modelId="{66250CAF-4E1D-4E92-8DC7-494F93C60BF5}" type="presParOf" srcId="{BE783303-A092-4C59-B45F-9547ACE68C30}" destId="{75CA531A-BB75-4D82-A111-98BC584F824E}" srcOrd="16" destOrd="0" presId="urn:microsoft.com/office/officeart/2005/8/layout/bProcess4"/>
    <dgm:cxn modelId="{7A642A9F-52EE-4022-95E6-76FA884346F5}" type="presParOf" srcId="{75CA531A-BB75-4D82-A111-98BC584F824E}" destId="{43D0A6ED-2FB5-400A-B871-19BBF2032064}" srcOrd="0" destOrd="0" presId="urn:microsoft.com/office/officeart/2005/8/layout/bProcess4"/>
    <dgm:cxn modelId="{78C256D0-4010-40D3-9B48-8CEE75C1EEC5}" type="presParOf" srcId="{75CA531A-BB75-4D82-A111-98BC584F824E}" destId="{7A0B300B-2992-4467-AE62-F048B4115CD6}" srcOrd="1" destOrd="0" presId="urn:microsoft.com/office/officeart/2005/8/layout/bProcess4"/>
    <dgm:cxn modelId="{1CECEFAA-8248-4429-82E7-2216271CD043}" type="presParOf" srcId="{BE783303-A092-4C59-B45F-9547ACE68C30}" destId="{82B7731A-6343-4969-9467-E1AE8FE3C6DF}" srcOrd="17" destOrd="0" presId="urn:microsoft.com/office/officeart/2005/8/layout/bProcess4"/>
    <dgm:cxn modelId="{E2CFF9E4-64F0-47DF-982A-6C9F946E1B06}" type="presParOf" srcId="{BE783303-A092-4C59-B45F-9547ACE68C30}" destId="{53AE7E8A-D074-4AB2-B823-CEF1E054957D}" srcOrd="18" destOrd="0" presId="urn:microsoft.com/office/officeart/2005/8/layout/bProcess4"/>
    <dgm:cxn modelId="{D02824B4-0278-4D43-9CA1-243223FCA085}" type="presParOf" srcId="{53AE7E8A-D074-4AB2-B823-CEF1E054957D}" destId="{4A7811D9-8DB1-4F87-804B-CAC9A1341876}" srcOrd="0" destOrd="0" presId="urn:microsoft.com/office/officeart/2005/8/layout/bProcess4"/>
    <dgm:cxn modelId="{7279CF77-18B2-4197-958C-2DF98638D2F6}" type="presParOf" srcId="{53AE7E8A-D074-4AB2-B823-CEF1E054957D}" destId="{3F72120D-7180-48BD-B80D-6BC323B59A97}" srcOrd="1" destOrd="0" presId="urn:microsoft.com/office/officeart/2005/8/layout/bProcess4"/>
    <dgm:cxn modelId="{AE0E176F-4432-41BB-90B4-A22C9B66DE95}" type="presParOf" srcId="{BE783303-A092-4C59-B45F-9547ACE68C30}" destId="{40420F2C-FC20-45C7-8E1E-BAFC459D2212}" srcOrd="19" destOrd="0" presId="urn:microsoft.com/office/officeart/2005/8/layout/bProcess4"/>
    <dgm:cxn modelId="{62A03A36-7098-4D9C-848A-3101C02F8A9F}" type="presParOf" srcId="{BE783303-A092-4C59-B45F-9547ACE68C30}" destId="{259312F4-9F46-4B88-B925-83EF04FC3277}" srcOrd="20" destOrd="0" presId="urn:microsoft.com/office/officeart/2005/8/layout/bProcess4"/>
    <dgm:cxn modelId="{CDA10FC1-FDCC-4E91-B494-19923C10891C}" type="presParOf" srcId="{259312F4-9F46-4B88-B925-83EF04FC3277}" destId="{ABAEBBFE-03F7-4035-B209-93E90BC82B08}" srcOrd="0" destOrd="0" presId="urn:microsoft.com/office/officeart/2005/8/layout/bProcess4"/>
    <dgm:cxn modelId="{5D8DC061-9648-4C43-88E9-8FE7AB7FCF84}" type="presParOf" srcId="{259312F4-9F46-4B88-B925-83EF04FC3277}" destId="{21DCB9F9-2425-42B0-9F93-14B58183A9EE}" srcOrd="1" destOrd="0" presId="urn:microsoft.com/office/officeart/2005/8/layout/bProcess4"/>
    <dgm:cxn modelId="{ECFBB5A3-5B20-4401-B3F1-03C04E6C1A28}" type="presParOf" srcId="{BE783303-A092-4C59-B45F-9547ACE68C30}" destId="{F2DEBABC-8530-4419-8385-8F31B15FD950}" srcOrd="21" destOrd="0" presId="urn:microsoft.com/office/officeart/2005/8/layout/bProcess4"/>
    <dgm:cxn modelId="{714CAE21-804C-414F-B5A3-A68395C9373F}" type="presParOf" srcId="{BE783303-A092-4C59-B45F-9547ACE68C30}" destId="{F2B6A4AB-309A-4E8E-80D9-A13F81646D03}" srcOrd="22" destOrd="0" presId="urn:microsoft.com/office/officeart/2005/8/layout/bProcess4"/>
    <dgm:cxn modelId="{3F3F03A3-E1C2-45BA-ADF8-803DD28A6F2D}" type="presParOf" srcId="{F2B6A4AB-309A-4E8E-80D9-A13F81646D03}" destId="{967CE9B1-584C-4217-9ADF-3B5AE5F08DD9}" srcOrd="0" destOrd="0" presId="urn:microsoft.com/office/officeart/2005/8/layout/bProcess4"/>
    <dgm:cxn modelId="{6D0CF81B-03AC-4520-94DE-A14EA5ABE5B6}" type="presParOf" srcId="{F2B6A4AB-309A-4E8E-80D9-A13F81646D03}" destId="{B0CEF466-8B52-436A-89B3-FEE456D59AF2}" srcOrd="1" destOrd="0" presId="urn:microsoft.com/office/officeart/2005/8/layout/bProcess4"/>
    <dgm:cxn modelId="{612FC3D8-60AD-478F-8A4B-E25D02F081C1}" type="presParOf" srcId="{BE783303-A092-4C59-B45F-9547ACE68C30}" destId="{B5721FC1-BA13-4C49-8397-282EB5B11084}" srcOrd="23" destOrd="0" presId="urn:microsoft.com/office/officeart/2005/8/layout/bProcess4"/>
    <dgm:cxn modelId="{F454F9FF-1F01-46A0-B49C-7D58BE547B56}" type="presParOf" srcId="{BE783303-A092-4C59-B45F-9547ACE68C30}" destId="{5402E174-7682-4383-8E87-DC50246DF437}" srcOrd="24" destOrd="0" presId="urn:microsoft.com/office/officeart/2005/8/layout/bProcess4"/>
    <dgm:cxn modelId="{DB81D14B-6FCB-4F20-BFC9-A81D5E94E322}" type="presParOf" srcId="{5402E174-7682-4383-8E87-DC50246DF437}" destId="{01546D7C-4682-498B-A519-75C122A672E3}" srcOrd="0" destOrd="0" presId="urn:microsoft.com/office/officeart/2005/8/layout/bProcess4"/>
    <dgm:cxn modelId="{18060228-764A-4569-B364-0E0534DB204C}" type="presParOf" srcId="{5402E174-7682-4383-8E87-DC50246DF437}" destId="{ED070A4F-8BA6-4FEB-8A9E-509083937470}" srcOrd="1" destOrd="0" presId="urn:microsoft.com/office/officeart/2005/8/layout/bProcess4"/>
    <dgm:cxn modelId="{2EE3F351-F31B-41F0-B60C-8E9D3D3348CC}" type="presParOf" srcId="{BE783303-A092-4C59-B45F-9547ACE68C30}" destId="{EF4835C2-0471-4B59-8223-13E196285EC4}" srcOrd="25" destOrd="0" presId="urn:microsoft.com/office/officeart/2005/8/layout/bProcess4"/>
    <dgm:cxn modelId="{D6CD5336-E6A9-4325-80A0-B26ED1DA66E2}" type="presParOf" srcId="{BE783303-A092-4C59-B45F-9547ACE68C30}" destId="{D601EFFD-81E3-4F28-A1EE-E57182B3AB6C}" srcOrd="26" destOrd="0" presId="urn:microsoft.com/office/officeart/2005/8/layout/bProcess4"/>
    <dgm:cxn modelId="{94093582-D2A3-487A-B00A-6810113FA00A}" type="presParOf" srcId="{D601EFFD-81E3-4F28-A1EE-E57182B3AB6C}" destId="{99379E63-BBC5-49BD-8B30-1C62F223134A}" srcOrd="0" destOrd="0" presId="urn:microsoft.com/office/officeart/2005/8/layout/bProcess4"/>
    <dgm:cxn modelId="{F94CBBBF-C117-4628-80CA-733E1CE2DC94}" type="presParOf" srcId="{D601EFFD-81E3-4F28-A1EE-E57182B3AB6C}" destId="{3ED4D3F3-17FC-4B09-B509-9661C435F28A}" srcOrd="1" destOrd="0" presId="urn:microsoft.com/office/officeart/2005/8/layout/bProcess4"/>
    <dgm:cxn modelId="{6F146191-7009-465D-822F-2A83EE982F5E}" type="presParOf" srcId="{BE783303-A092-4C59-B45F-9547ACE68C30}" destId="{805A4D3F-3C40-49D8-AD6E-92766944EC84}" srcOrd="27" destOrd="0" presId="urn:microsoft.com/office/officeart/2005/8/layout/bProcess4"/>
    <dgm:cxn modelId="{EC80E1AD-9116-415F-8C07-716B86FE8976}" type="presParOf" srcId="{BE783303-A092-4C59-B45F-9547ACE68C30}" destId="{2E49BB8F-0DA9-4026-B2F1-77C1E8272EA3}" srcOrd="28" destOrd="0" presId="urn:microsoft.com/office/officeart/2005/8/layout/bProcess4"/>
    <dgm:cxn modelId="{324E1858-3BC1-424F-94BA-67072B52709E}" type="presParOf" srcId="{2E49BB8F-0DA9-4026-B2F1-77C1E8272EA3}" destId="{216849C1-879D-4A23-B76D-C4C88B043F85}" srcOrd="0" destOrd="0" presId="urn:microsoft.com/office/officeart/2005/8/layout/bProcess4"/>
    <dgm:cxn modelId="{E32DDDA5-9224-4CFD-9212-4C3B43325192}" type="presParOf" srcId="{2E49BB8F-0DA9-4026-B2F1-77C1E8272EA3}" destId="{8A7318F4-CFDC-4DEE-B43E-7FC9291C0EA8}" srcOrd="1" destOrd="0" presId="urn:microsoft.com/office/officeart/2005/8/layout/bProcess4"/>
    <dgm:cxn modelId="{0F624FB1-B6B6-4217-BAE4-ECA75E38912C}" type="presParOf" srcId="{BE783303-A092-4C59-B45F-9547ACE68C30}" destId="{020A8251-8169-4BB1-BA36-37CA7B107E8D}" srcOrd="29" destOrd="0" presId="urn:microsoft.com/office/officeart/2005/8/layout/bProcess4"/>
    <dgm:cxn modelId="{799A2B6F-3019-44BE-B56F-08B64AA919CD}" type="presParOf" srcId="{BE783303-A092-4C59-B45F-9547ACE68C30}" destId="{BC0E7432-FCEF-46FD-ABD3-93B6B0CE2018}" srcOrd="30" destOrd="0" presId="urn:microsoft.com/office/officeart/2005/8/layout/bProcess4"/>
    <dgm:cxn modelId="{ABFC3637-9140-4956-A45C-E30B9AA3FF6E}" type="presParOf" srcId="{BC0E7432-FCEF-46FD-ABD3-93B6B0CE2018}" destId="{CB96F85A-8DC6-4D52-B203-295BC69168E1}" srcOrd="0" destOrd="0" presId="urn:microsoft.com/office/officeart/2005/8/layout/bProcess4"/>
    <dgm:cxn modelId="{1A329375-75A0-4B8B-9110-FCBB6D018014}" type="presParOf" srcId="{BC0E7432-FCEF-46FD-ABD3-93B6B0CE2018}" destId="{998DD898-FA31-42E3-8F14-94675B662108}" srcOrd="1" destOrd="0" presId="urn:microsoft.com/office/officeart/2005/8/layout/bProcess4"/>
    <dgm:cxn modelId="{D00C07AD-BCDA-4169-AFF8-066931C8DFE8}" type="presParOf" srcId="{BE783303-A092-4C59-B45F-9547ACE68C30}" destId="{B9EAF5B0-8A0B-47FB-A734-8EBE6E452A71}" srcOrd="31" destOrd="0" presId="urn:microsoft.com/office/officeart/2005/8/layout/bProcess4"/>
    <dgm:cxn modelId="{9199942D-4B76-4B1B-ABB2-682A720B12D3}" type="presParOf" srcId="{BE783303-A092-4C59-B45F-9547ACE68C30}" destId="{FB377984-8B10-41F0-9C57-5BC34B073000}" srcOrd="32" destOrd="0" presId="urn:microsoft.com/office/officeart/2005/8/layout/bProcess4"/>
    <dgm:cxn modelId="{2BDAE0AC-7550-4B0F-8E3D-5D4B12D4B296}" type="presParOf" srcId="{FB377984-8B10-41F0-9C57-5BC34B073000}" destId="{49A16317-D8EF-47EB-A1B9-ED678E5124F4}" srcOrd="0" destOrd="0" presId="urn:microsoft.com/office/officeart/2005/8/layout/bProcess4"/>
    <dgm:cxn modelId="{3273B9EC-7D1D-4D4A-9F65-D332759C333F}" type="presParOf" srcId="{FB377984-8B10-41F0-9C57-5BC34B073000}" destId="{AA9FD3A5-23C2-4051-89A6-E22E29A9F3E2}" srcOrd="1" destOrd="0" presId="urn:microsoft.com/office/officeart/2005/8/layout/bProcess4"/>
    <dgm:cxn modelId="{7FA784DC-41E4-43EA-9C11-94EB6D6FCE82}" type="presParOf" srcId="{BE783303-A092-4C59-B45F-9547ACE68C30}" destId="{66591CD8-960A-4F26-A62A-C581E91654F8}" srcOrd="33" destOrd="0" presId="urn:microsoft.com/office/officeart/2005/8/layout/bProcess4"/>
    <dgm:cxn modelId="{A99002EC-E57B-47F1-B16C-808D74440235}" type="presParOf" srcId="{BE783303-A092-4C59-B45F-9547ACE68C30}" destId="{C5A8748C-8D47-4E99-9563-E421A9F7C12A}" srcOrd="34" destOrd="0" presId="urn:microsoft.com/office/officeart/2005/8/layout/bProcess4"/>
    <dgm:cxn modelId="{B081A67A-570A-4A80-AA57-15B09786060D}" type="presParOf" srcId="{C5A8748C-8D47-4E99-9563-E421A9F7C12A}" destId="{76293C6C-3957-4086-B910-8EC3CD8212B3}" srcOrd="0" destOrd="0" presId="urn:microsoft.com/office/officeart/2005/8/layout/bProcess4"/>
    <dgm:cxn modelId="{A6B204A6-2E11-4114-A9B8-5D133F1C5138}" type="presParOf" srcId="{C5A8748C-8D47-4E99-9563-E421A9F7C12A}" destId="{B1818EBA-5BA9-4E74-B5C4-D1C0F64330E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BE9BE-7AF6-497E-A9F7-DAD79541C930}">
      <dsp:nvSpPr>
        <dsp:cNvPr id="0" name=""/>
        <dsp:cNvSpPr/>
      </dsp:nvSpPr>
      <dsp:spPr>
        <a:xfrm>
          <a:off x="4960" y="1321395"/>
          <a:ext cx="1537890" cy="922734"/>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Meals charged to lodging on T-card</a:t>
          </a:r>
          <a:endParaRPr lang="en-US" sz="1600" kern="1200" dirty="0"/>
        </a:p>
      </dsp:txBody>
      <dsp:txXfrm>
        <a:off x="31986" y="1348421"/>
        <a:ext cx="1483838" cy="868682"/>
      </dsp:txXfrm>
    </dsp:sp>
    <dsp:sp modelId="{C3BB05BF-5445-440C-B6C8-1F2B215AD831}">
      <dsp:nvSpPr>
        <dsp:cNvPr id="0" name=""/>
        <dsp:cNvSpPr/>
      </dsp:nvSpPr>
      <dsp:spPr>
        <a:xfrm>
          <a:off x="1696640" y="1592064"/>
          <a:ext cx="326032" cy="3813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696640" y="1668343"/>
        <a:ext cx="228222" cy="228838"/>
      </dsp:txXfrm>
    </dsp:sp>
    <dsp:sp modelId="{3C1EE260-FDEE-418B-9943-AEF011475EBE}">
      <dsp:nvSpPr>
        <dsp:cNvPr id="0" name=""/>
        <dsp:cNvSpPr/>
      </dsp:nvSpPr>
      <dsp:spPr>
        <a:xfrm>
          <a:off x="2158007" y="1321395"/>
          <a:ext cx="1537890" cy="922734"/>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Employee checks receipt before leaving</a:t>
          </a:r>
          <a:endParaRPr lang="en-US" sz="1600" kern="1200" dirty="0"/>
        </a:p>
      </dsp:txBody>
      <dsp:txXfrm>
        <a:off x="2185033" y="1348421"/>
        <a:ext cx="1483838" cy="868682"/>
      </dsp:txXfrm>
    </dsp:sp>
    <dsp:sp modelId="{FFF7D622-B2CB-4082-8081-8F08C04D65F3}">
      <dsp:nvSpPr>
        <dsp:cNvPr id="0" name=""/>
        <dsp:cNvSpPr/>
      </dsp:nvSpPr>
      <dsp:spPr>
        <a:xfrm>
          <a:off x="3849687" y="1592064"/>
          <a:ext cx="326032" cy="3813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849687" y="1668343"/>
        <a:ext cx="228222" cy="228838"/>
      </dsp:txXfrm>
    </dsp:sp>
    <dsp:sp modelId="{022661C0-D073-48EC-B985-1950252CB9F4}">
      <dsp:nvSpPr>
        <dsp:cNvPr id="0" name=""/>
        <dsp:cNvSpPr/>
      </dsp:nvSpPr>
      <dsp:spPr>
        <a:xfrm>
          <a:off x="4311054" y="1321395"/>
          <a:ext cx="1537890" cy="922734"/>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Employee has hotel correct before leaving</a:t>
          </a:r>
          <a:endParaRPr lang="en-US" sz="1600" kern="1200" dirty="0"/>
        </a:p>
      </dsp:txBody>
      <dsp:txXfrm>
        <a:off x="4338080" y="1348421"/>
        <a:ext cx="1483838" cy="868682"/>
      </dsp:txXfrm>
    </dsp:sp>
    <dsp:sp modelId="{4DC32698-98B7-43E3-B211-B2789EB9B570}">
      <dsp:nvSpPr>
        <dsp:cNvPr id="0" name=""/>
        <dsp:cNvSpPr/>
      </dsp:nvSpPr>
      <dsp:spPr>
        <a:xfrm>
          <a:off x="6002734" y="1592064"/>
          <a:ext cx="326032" cy="3813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002734" y="1668343"/>
        <a:ext cx="228222" cy="228838"/>
      </dsp:txXfrm>
    </dsp:sp>
    <dsp:sp modelId="{C5C2FC13-39E2-4631-83C5-5972252FF717}">
      <dsp:nvSpPr>
        <dsp:cNvPr id="0" name=""/>
        <dsp:cNvSpPr/>
      </dsp:nvSpPr>
      <dsp:spPr>
        <a:xfrm>
          <a:off x="6464101" y="1321395"/>
          <a:ext cx="1537890" cy="922734"/>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Meal can be entered for reimbursement</a:t>
          </a:r>
          <a:endParaRPr lang="en-US" sz="1600" kern="1200" dirty="0"/>
        </a:p>
      </dsp:txBody>
      <dsp:txXfrm>
        <a:off x="6491127" y="1348421"/>
        <a:ext cx="1483838" cy="868682"/>
      </dsp:txXfrm>
    </dsp:sp>
    <dsp:sp modelId="{96EE897E-75F6-4754-ACC9-006C70D3E83E}">
      <dsp:nvSpPr>
        <dsp:cNvPr id="0" name=""/>
        <dsp:cNvSpPr/>
      </dsp:nvSpPr>
      <dsp:spPr>
        <a:xfrm>
          <a:off x="8155781" y="1592064"/>
          <a:ext cx="326032" cy="3813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8155781" y="1668343"/>
        <a:ext cx="228222" cy="228838"/>
      </dsp:txXfrm>
    </dsp:sp>
    <dsp:sp modelId="{0D4CB8DC-DB93-4284-8275-AD008CD00200}">
      <dsp:nvSpPr>
        <dsp:cNvPr id="0" name=""/>
        <dsp:cNvSpPr/>
      </dsp:nvSpPr>
      <dsp:spPr>
        <a:xfrm>
          <a:off x="8617148" y="1321395"/>
          <a:ext cx="1537890" cy="922734"/>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Done</a:t>
          </a:r>
          <a:endParaRPr lang="en-US" sz="1600" kern="1200" dirty="0"/>
        </a:p>
      </dsp:txBody>
      <dsp:txXfrm>
        <a:off x="8644174" y="1348421"/>
        <a:ext cx="1483838" cy="868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C585D-E133-4C85-AD30-929F68B33B6D}">
      <dsp:nvSpPr>
        <dsp:cNvPr id="0" name=""/>
        <dsp:cNvSpPr/>
      </dsp:nvSpPr>
      <dsp:spPr>
        <a:xfrm rot="5400000">
          <a:off x="1977340" y="579882"/>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14C045-E10C-4E23-AD08-CD55509CCCF5}">
      <dsp:nvSpPr>
        <dsp:cNvPr id="0" name=""/>
        <dsp:cNvSpPr/>
      </dsp:nvSpPr>
      <dsp:spPr>
        <a:xfrm>
          <a:off x="2185837" y="487"/>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Meals charged to lodging on T-card</a:t>
          </a:r>
          <a:endParaRPr lang="en-US" sz="900" kern="1200" dirty="0"/>
        </a:p>
      </dsp:txBody>
      <dsp:txXfrm>
        <a:off x="2207195" y="21845"/>
        <a:ext cx="1172650" cy="686503"/>
      </dsp:txXfrm>
    </dsp:sp>
    <dsp:sp modelId="{F622A320-9539-4025-8671-ED65537CC74A}">
      <dsp:nvSpPr>
        <dsp:cNvPr id="0" name=""/>
        <dsp:cNvSpPr/>
      </dsp:nvSpPr>
      <dsp:spPr>
        <a:xfrm rot="5400000">
          <a:off x="1977340" y="1491407"/>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9E9B54-994C-4932-8F07-A8F6B4AE7579}">
      <dsp:nvSpPr>
        <dsp:cNvPr id="0" name=""/>
        <dsp:cNvSpPr/>
      </dsp:nvSpPr>
      <dsp:spPr>
        <a:xfrm>
          <a:off x="2185837" y="912012"/>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Employee accepts receipt without checking</a:t>
          </a:r>
          <a:endParaRPr lang="en-US" sz="900" kern="1200" dirty="0"/>
        </a:p>
      </dsp:txBody>
      <dsp:txXfrm>
        <a:off x="2207195" y="933370"/>
        <a:ext cx="1172650" cy="686503"/>
      </dsp:txXfrm>
    </dsp:sp>
    <dsp:sp modelId="{414897A1-6834-49EB-8F1F-FE32CF9CEF6A}">
      <dsp:nvSpPr>
        <dsp:cNvPr id="0" name=""/>
        <dsp:cNvSpPr/>
      </dsp:nvSpPr>
      <dsp:spPr>
        <a:xfrm rot="5400000">
          <a:off x="1977340" y="2402931"/>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713D23-B3E0-4013-8978-F49B01E31256}">
      <dsp:nvSpPr>
        <dsp:cNvPr id="0" name=""/>
        <dsp:cNvSpPr/>
      </dsp:nvSpPr>
      <dsp:spPr>
        <a:xfrm>
          <a:off x="2185837" y="1823536"/>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Receipt entered into SAP with meals included</a:t>
          </a:r>
          <a:endParaRPr lang="en-US" sz="900" kern="1200" dirty="0"/>
        </a:p>
      </dsp:txBody>
      <dsp:txXfrm>
        <a:off x="2207195" y="1844894"/>
        <a:ext cx="1172650" cy="686503"/>
      </dsp:txXfrm>
    </dsp:sp>
    <dsp:sp modelId="{51588A7A-5D25-4123-92EE-43B4D79A0F70}">
      <dsp:nvSpPr>
        <dsp:cNvPr id="0" name=""/>
        <dsp:cNvSpPr/>
      </dsp:nvSpPr>
      <dsp:spPr>
        <a:xfrm rot="5400000">
          <a:off x="1977340" y="3314456"/>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2C7E48-00E2-4F7B-84DC-0095C56ED23C}">
      <dsp:nvSpPr>
        <dsp:cNvPr id="0" name=""/>
        <dsp:cNvSpPr/>
      </dsp:nvSpPr>
      <dsp:spPr>
        <a:xfrm>
          <a:off x="2185837" y="2735061"/>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Travel Management finds during processing</a:t>
          </a:r>
          <a:endParaRPr lang="en-US" sz="900" kern="1200" dirty="0"/>
        </a:p>
      </dsp:txBody>
      <dsp:txXfrm>
        <a:off x="2207195" y="2756419"/>
        <a:ext cx="1172650" cy="686503"/>
      </dsp:txXfrm>
    </dsp:sp>
    <dsp:sp modelId="{DD2A8EC7-B032-4286-BA72-5D6286A3B240}">
      <dsp:nvSpPr>
        <dsp:cNvPr id="0" name=""/>
        <dsp:cNvSpPr/>
      </dsp:nvSpPr>
      <dsp:spPr>
        <a:xfrm rot="21511497">
          <a:off x="2432835" y="3749433"/>
          <a:ext cx="1614875"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568CFD-4DBD-4646-8567-C43EDC5ED1E5}">
      <dsp:nvSpPr>
        <dsp:cNvPr id="0" name=""/>
        <dsp:cNvSpPr/>
      </dsp:nvSpPr>
      <dsp:spPr>
        <a:xfrm>
          <a:off x="2185837" y="3646585"/>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Department contacted, told repayment needed </a:t>
          </a:r>
          <a:endParaRPr lang="en-US" sz="900" kern="1200" dirty="0"/>
        </a:p>
      </dsp:txBody>
      <dsp:txXfrm>
        <a:off x="2207195" y="3667943"/>
        <a:ext cx="1172650" cy="686503"/>
      </dsp:txXfrm>
    </dsp:sp>
    <dsp:sp modelId="{9E998C94-B21A-4C3B-85FA-607F9DD1CD06}">
      <dsp:nvSpPr>
        <dsp:cNvPr id="0" name=""/>
        <dsp:cNvSpPr/>
      </dsp:nvSpPr>
      <dsp:spPr>
        <a:xfrm rot="16200000">
          <a:off x="3615610" y="3292623"/>
          <a:ext cx="863666"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E9D95-F703-4529-9F3D-244684070FE2}">
      <dsp:nvSpPr>
        <dsp:cNvPr id="0" name=""/>
        <dsp:cNvSpPr/>
      </dsp:nvSpPr>
      <dsp:spPr>
        <a:xfrm>
          <a:off x="3802274" y="3602920"/>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Department asks traveler for repayment</a:t>
          </a:r>
          <a:endParaRPr lang="en-US" sz="900" kern="1200" dirty="0"/>
        </a:p>
      </dsp:txBody>
      <dsp:txXfrm>
        <a:off x="3823632" y="3624278"/>
        <a:ext cx="1172650" cy="686503"/>
      </dsp:txXfrm>
    </dsp:sp>
    <dsp:sp modelId="{77A8BCD3-7301-49B3-97E3-91B00D19A71A}">
      <dsp:nvSpPr>
        <dsp:cNvPr id="0" name=""/>
        <dsp:cNvSpPr/>
      </dsp:nvSpPr>
      <dsp:spPr>
        <a:xfrm rot="16200000">
          <a:off x="3593777" y="2402931"/>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7D4C80-1BFA-48ED-9D14-FF792DB6CA94}">
      <dsp:nvSpPr>
        <dsp:cNvPr id="0" name=""/>
        <dsp:cNvSpPr/>
      </dsp:nvSpPr>
      <dsp:spPr>
        <a:xfrm>
          <a:off x="3802274" y="2735061"/>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Traveler issues repayment</a:t>
          </a:r>
          <a:endParaRPr lang="en-US" sz="900" kern="1200" dirty="0"/>
        </a:p>
      </dsp:txBody>
      <dsp:txXfrm>
        <a:off x="3823632" y="2756419"/>
        <a:ext cx="1172650" cy="686503"/>
      </dsp:txXfrm>
    </dsp:sp>
    <dsp:sp modelId="{E9E76D93-35F5-4A71-8051-35BB96D8EF7D}">
      <dsp:nvSpPr>
        <dsp:cNvPr id="0" name=""/>
        <dsp:cNvSpPr/>
      </dsp:nvSpPr>
      <dsp:spPr>
        <a:xfrm rot="16200000">
          <a:off x="3593777" y="1491407"/>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DA6E2-2519-42EE-9B4B-BDEF2D0457CD}">
      <dsp:nvSpPr>
        <dsp:cNvPr id="0" name=""/>
        <dsp:cNvSpPr/>
      </dsp:nvSpPr>
      <dsp:spPr>
        <a:xfrm>
          <a:off x="3802274" y="1823536"/>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Repayment taken to Treasurer’s Office</a:t>
          </a:r>
          <a:endParaRPr lang="en-US" sz="900" kern="1200" dirty="0"/>
        </a:p>
      </dsp:txBody>
      <dsp:txXfrm>
        <a:off x="3823632" y="1844894"/>
        <a:ext cx="1172650" cy="686503"/>
      </dsp:txXfrm>
    </dsp:sp>
    <dsp:sp modelId="{82B7731A-6343-4969-9467-E1AE8FE3C6DF}">
      <dsp:nvSpPr>
        <dsp:cNvPr id="0" name=""/>
        <dsp:cNvSpPr/>
      </dsp:nvSpPr>
      <dsp:spPr>
        <a:xfrm rot="16200000">
          <a:off x="3593777" y="579882"/>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0B300B-2992-4467-AE62-F048B4115CD6}">
      <dsp:nvSpPr>
        <dsp:cNvPr id="0" name=""/>
        <dsp:cNvSpPr/>
      </dsp:nvSpPr>
      <dsp:spPr>
        <a:xfrm>
          <a:off x="3802274" y="912012"/>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Treasurer has to log incoming payment</a:t>
          </a:r>
          <a:endParaRPr lang="en-US" sz="900" kern="1200" dirty="0"/>
        </a:p>
      </dsp:txBody>
      <dsp:txXfrm>
        <a:off x="3823632" y="933370"/>
        <a:ext cx="1172650" cy="686503"/>
      </dsp:txXfrm>
    </dsp:sp>
    <dsp:sp modelId="{40420F2C-FC20-45C7-8E1E-BAFC459D2212}">
      <dsp:nvSpPr>
        <dsp:cNvPr id="0" name=""/>
        <dsp:cNvSpPr/>
      </dsp:nvSpPr>
      <dsp:spPr>
        <a:xfrm>
          <a:off x="4049540" y="124120"/>
          <a:ext cx="1612244"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72120D-7180-48BD-B80D-6BC323B59A97}">
      <dsp:nvSpPr>
        <dsp:cNvPr id="0" name=""/>
        <dsp:cNvSpPr/>
      </dsp:nvSpPr>
      <dsp:spPr>
        <a:xfrm>
          <a:off x="3802274" y="487"/>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Treasurer sends info to Travel Director</a:t>
          </a:r>
          <a:endParaRPr lang="en-US" sz="900" kern="1200" dirty="0"/>
        </a:p>
      </dsp:txBody>
      <dsp:txXfrm>
        <a:off x="3823632" y="21845"/>
        <a:ext cx="1172650" cy="686503"/>
      </dsp:txXfrm>
    </dsp:sp>
    <dsp:sp modelId="{F2DEBABC-8530-4419-8385-8F31B15FD950}">
      <dsp:nvSpPr>
        <dsp:cNvPr id="0" name=""/>
        <dsp:cNvSpPr/>
      </dsp:nvSpPr>
      <dsp:spPr>
        <a:xfrm rot="5400000">
          <a:off x="5210214" y="579882"/>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DCB9F9-2425-42B0-9F93-14B58183A9EE}">
      <dsp:nvSpPr>
        <dsp:cNvPr id="0" name=""/>
        <dsp:cNvSpPr/>
      </dsp:nvSpPr>
      <dsp:spPr>
        <a:xfrm>
          <a:off x="5418711" y="487"/>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Travel Director completes form, adjusts trip</a:t>
          </a:r>
          <a:endParaRPr lang="en-US" sz="900" kern="1200" dirty="0"/>
        </a:p>
      </dsp:txBody>
      <dsp:txXfrm>
        <a:off x="5440069" y="21845"/>
        <a:ext cx="1172650" cy="686503"/>
      </dsp:txXfrm>
    </dsp:sp>
    <dsp:sp modelId="{B5721FC1-BA13-4C49-8397-282EB5B11084}">
      <dsp:nvSpPr>
        <dsp:cNvPr id="0" name=""/>
        <dsp:cNvSpPr/>
      </dsp:nvSpPr>
      <dsp:spPr>
        <a:xfrm rot="5400000">
          <a:off x="5210214" y="1491407"/>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CEF466-8B52-436A-89B3-FEE456D59AF2}">
      <dsp:nvSpPr>
        <dsp:cNvPr id="0" name=""/>
        <dsp:cNvSpPr/>
      </dsp:nvSpPr>
      <dsp:spPr>
        <a:xfrm>
          <a:off x="5418711" y="912012"/>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Travel Director sends email to Treasurer</a:t>
          </a:r>
          <a:endParaRPr lang="en-US" sz="900" kern="1200" dirty="0"/>
        </a:p>
      </dsp:txBody>
      <dsp:txXfrm>
        <a:off x="5440069" y="933370"/>
        <a:ext cx="1172650" cy="686503"/>
      </dsp:txXfrm>
    </dsp:sp>
    <dsp:sp modelId="{EF4835C2-0471-4B59-8223-13E196285EC4}">
      <dsp:nvSpPr>
        <dsp:cNvPr id="0" name=""/>
        <dsp:cNvSpPr/>
      </dsp:nvSpPr>
      <dsp:spPr>
        <a:xfrm rot="5400000">
          <a:off x="5210214" y="2402931"/>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070A4F-8BA6-4FEB-8A9E-509083937470}">
      <dsp:nvSpPr>
        <dsp:cNvPr id="0" name=""/>
        <dsp:cNvSpPr/>
      </dsp:nvSpPr>
      <dsp:spPr>
        <a:xfrm>
          <a:off x="5418711" y="1823536"/>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Treasurer enter adjustment into system</a:t>
          </a:r>
          <a:endParaRPr lang="en-US" sz="900" kern="1200" dirty="0"/>
        </a:p>
      </dsp:txBody>
      <dsp:txXfrm>
        <a:off x="5440069" y="1844894"/>
        <a:ext cx="1172650" cy="686503"/>
      </dsp:txXfrm>
    </dsp:sp>
    <dsp:sp modelId="{805A4D3F-3C40-49D8-AD6E-92766944EC84}">
      <dsp:nvSpPr>
        <dsp:cNvPr id="0" name=""/>
        <dsp:cNvSpPr/>
      </dsp:nvSpPr>
      <dsp:spPr>
        <a:xfrm rot="5400000">
          <a:off x="5210214" y="3314456"/>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D4D3F3-17FC-4B09-B509-9661C435F28A}">
      <dsp:nvSpPr>
        <dsp:cNvPr id="0" name=""/>
        <dsp:cNvSpPr/>
      </dsp:nvSpPr>
      <dsp:spPr>
        <a:xfrm>
          <a:off x="5418711" y="2735061"/>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Treasurer sends email back to Travel Director and </a:t>
          </a:r>
          <a:r>
            <a:rPr lang="en-US" sz="900" kern="1200" dirty="0" err="1" smtClean="0"/>
            <a:t>dept</a:t>
          </a:r>
          <a:r>
            <a:rPr lang="en-US" sz="900" kern="1200" dirty="0" smtClean="0"/>
            <a:t> showing document numbers</a:t>
          </a:r>
          <a:endParaRPr lang="en-US" sz="900" kern="1200" dirty="0"/>
        </a:p>
      </dsp:txBody>
      <dsp:txXfrm>
        <a:off x="5440069" y="2756419"/>
        <a:ext cx="1172650" cy="686503"/>
      </dsp:txXfrm>
    </dsp:sp>
    <dsp:sp modelId="{020A8251-8169-4BB1-BA36-37CA7B107E8D}">
      <dsp:nvSpPr>
        <dsp:cNvPr id="0" name=""/>
        <dsp:cNvSpPr/>
      </dsp:nvSpPr>
      <dsp:spPr>
        <a:xfrm>
          <a:off x="5665977" y="3770218"/>
          <a:ext cx="1612244"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7318F4-CFDC-4DEE-B43E-7FC9291C0EA8}">
      <dsp:nvSpPr>
        <dsp:cNvPr id="0" name=""/>
        <dsp:cNvSpPr/>
      </dsp:nvSpPr>
      <dsp:spPr>
        <a:xfrm>
          <a:off x="5418711" y="3646585"/>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Travel Director has to do clearing on the reimbursement</a:t>
          </a:r>
          <a:endParaRPr lang="en-US" sz="900" kern="1200" dirty="0"/>
        </a:p>
      </dsp:txBody>
      <dsp:txXfrm>
        <a:off x="5440069" y="3667943"/>
        <a:ext cx="1172650" cy="686503"/>
      </dsp:txXfrm>
    </dsp:sp>
    <dsp:sp modelId="{B9EAF5B0-8A0B-47FB-A734-8EBE6E452A71}">
      <dsp:nvSpPr>
        <dsp:cNvPr id="0" name=""/>
        <dsp:cNvSpPr/>
      </dsp:nvSpPr>
      <dsp:spPr>
        <a:xfrm rot="16200000">
          <a:off x="6826651" y="3314456"/>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8DD898-FA31-42E3-8F14-94675B662108}">
      <dsp:nvSpPr>
        <dsp:cNvPr id="0" name=""/>
        <dsp:cNvSpPr/>
      </dsp:nvSpPr>
      <dsp:spPr>
        <a:xfrm>
          <a:off x="7035148" y="3646585"/>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Trip has to be opened for meal expense to be added</a:t>
          </a:r>
          <a:endParaRPr lang="en-US" sz="900" kern="1200" dirty="0"/>
        </a:p>
      </dsp:txBody>
      <dsp:txXfrm>
        <a:off x="7056506" y="3667943"/>
        <a:ext cx="1172650" cy="686503"/>
      </dsp:txXfrm>
    </dsp:sp>
    <dsp:sp modelId="{66591CD8-960A-4F26-A62A-C581E91654F8}">
      <dsp:nvSpPr>
        <dsp:cNvPr id="0" name=""/>
        <dsp:cNvSpPr/>
      </dsp:nvSpPr>
      <dsp:spPr>
        <a:xfrm rot="16200000">
          <a:off x="6826651" y="2402931"/>
          <a:ext cx="907332" cy="1093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9FD3A5-23C2-4051-89A6-E22E29A9F3E2}">
      <dsp:nvSpPr>
        <dsp:cNvPr id="0" name=""/>
        <dsp:cNvSpPr/>
      </dsp:nvSpPr>
      <dsp:spPr>
        <a:xfrm>
          <a:off x="7035148" y="2735061"/>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Trip must be submitted through workflow </a:t>
          </a:r>
          <a:endParaRPr lang="en-US" sz="900" kern="1200" dirty="0"/>
        </a:p>
      </dsp:txBody>
      <dsp:txXfrm>
        <a:off x="7056506" y="2756419"/>
        <a:ext cx="1172650" cy="686503"/>
      </dsp:txXfrm>
    </dsp:sp>
    <dsp:sp modelId="{B1818EBA-5BA9-4E74-B5C4-D1C0F64330E6}">
      <dsp:nvSpPr>
        <dsp:cNvPr id="0" name=""/>
        <dsp:cNvSpPr/>
      </dsp:nvSpPr>
      <dsp:spPr>
        <a:xfrm>
          <a:off x="7035148" y="1823536"/>
          <a:ext cx="1215366" cy="729219"/>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Trip must be approved by travel administrator before Travel Management receives</a:t>
          </a:r>
          <a:endParaRPr lang="en-US" sz="900" kern="1200" dirty="0"/>
        </a:p>
      </dsp:txBody>
      <dsp:txXfrm>
        <a:off x="7056506" y="1844894"/>
        <a:ext cx="1172650" cy="6865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B32BD-2CA7-4C2E-A2AF-1D86625FFA06}" type="datetimeFigureOut">
              <a:rPr lang="en-US" smtClean="0"/>
              <a:pPr/>
              <a:t>1/26/2022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C4EB-DE73-41E0-AD04-9F317D671CC6}" type="slidenum">
              <a:rPr lang="en-US" smtClean="0"/>
              <a:pPr/>
              <a:t>‹#›</a:t>
            </a:fld>
            <a:endParaRPr lang="en-US"/>
          </a:p>
        </p:txBody>
      </p:sp>
    </p:spTree>
    <p:extLst>
      <p:ext uri="{BB962C8B-B14F-4D97-AF65-F5344CB8AC3E}">
        <p14:creationId xmlns:p14="http://schemas.microsoft.com/office/powerpoint/2010/main" val="113986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a:t>
            </a:fld>
            <a:endParaRPr lang="en-US"/>
          </a:p>
        </p:txBody>
      </p:sp>
    </p:spTree>
    <p:extLst>
      <p:ext uri="{BB962C8B-B14F-4D97-AF65-F5344CB8AC3E}">
        <p14:creationId xmlns:p14="http://schemas.microsoft.com/office/powerpoint/2010/main" val="31441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9</a:t>
            </a:fld>
            <a:endParaRPr lang="en-US"/>
          </a:p>
        </p:txBody>
      </p:sp>
    </p:spTree>
    <p:extLst>
      <p:ext uri="{BB962C8B-B14F-4D97-AF65-F5344CB8AC3E}">
        <p14:creationId xmlns:p14="http://schemas.microsoft.com/office/powerpoint/2010/main" val="429211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rgbClr val="A30C33"/>
                </a:solidFill>
                <a:latin typeface="Arial"/>
                <a:cs typeface="Arial"/>
              </a:defRPr>
            </a:lvl1pPr>
          </a:lstStyle>
          <a:p>
            <a:r>
              <a:rPr lang="en-US" dirty="0" smtClean="0"/>
              <a:t>Click to add title </a:t>
            </a:r>
            <a:endParaRPr lang="en-US" dirty="0"/>
          </a:p>
        </p:txBody>
      </p:sp>
      <p:sp>
        <p:nvSpPr>
          <p:cNvPr id="3"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rgbClr val="A30C3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y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solidFill>
                  <a:schemeClr val="bg1"/>
                </a:solidFill>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321255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y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8"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9" name="Content Placeholder 2"/>
          <p:cNvSpPr>
            <a:spLocks noGrp="1"/>
          </p:cNvSpPr>
          <p:nvPr>
            <p:ph idx="13"/>
          </p:nvPr>
        </p:nvSpPr>
        <p:spPr>
          <a:xfrm>
            <a:off x="1524000" y="2148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3977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y Title and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1524000" y="1767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13414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y Two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016000" y="914402"/>
            <a:ext cx="10160000" cy="609599"/>
          </a:xfrm>
        </p:spPr>
        <p:txBody>
          <a:bodyPr anchor="t">
            <a:normAutofit/>
          </a:bodyPr>
          <a:lstStyle>
            <a:lvl1pPr algn="ctr">
              <a:defRPr sz="3200" baseline="0">
                <a:solidFill>
                  <a:schemeClr val="bg1"/>
                </a:solidFill>
                <a:latin typeface="Arial"/>
                <a:cs typeface="Arial"/>
              </a:defRPr>
            </a:lvl1pPr>
          </a:lstStyle>
          <a:p>
            <a:r>
              <a:rPr lang="en-US" dirty="0" smtClean="0"/>
              <a:t>Click to add title</a:t>
            </a:r>
            <a:endParaRPr lang="en-US" dirty="0"/>
          </a:p>
        </p:txBody>
      </p:sp>
      <p:sp>
        <p:nvSpPr>
          <p:cNvPr id="11" name="Content Placeholder 2"/>
          <p:cNvSpPr>
            <a:spLocks noGrp="1"/>
          </p:cNvSpPr>
          <p:nvPr>
            <p:ph idx="13"/>
          </p:nvPr>
        </p:nvSpPr>
        <p:spPr>
          <a:xfrm>
            <a:off x="609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4"/>
          </p:nvPr>
        </p:nvSpPr>
        <p:spPr>
          <a:xfrm>
            <a:off x="6197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17988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y 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2389717" y="4800600"/>
            <a:ext cx="7315200" cy="566738"/>
          </a:xfrm>
        </p:spPr>
        <p:txBody>
          <a:bodyPr anchor="b">
            <a:normAutofit/>
          </a:bodyPr>
          <a:lstStyle>
            <a:lvl1pPr algn="l">
              <a:defRPr sz="1800" b="1">
                <a:solidFill>
                  <a:schemeClr val="bg1"/>
                </a:solidFill>
                <a:latin typeface="Arial"/>
                <a:cs typeface="Arial"/>
              </a:defRPr>
            </a:lvl1pPr>
          </a:lstStyle>
          <a:p>
            <a:r>
              <a:rPr lang="en-US" dirty="0" smtClean="0"/>
              <a:t>Click to edit Master title style</a:t>
            </a:r>
            <a:endParaRPr lang="en-US" dirty="0"/>
          </a:p>
        </p:txBody>
      </p:sp>
      <p:sp>
        <p:nvSpPr>
          <p:cNvPr id="6" name="Picture Placeholder 2"/>
          <p:cNvSpPr>
            <a:spLocks noGrp="1"/>
          </p:cNvSpPr>
          <p:nvPr>
            <p:ph type="pic" idx="1"/>
          </p:nvPr>
        </p:nvSpPr>
        <p:spPr>
          <a:xfrm>
            <a:off x="2389717" y="612775"/>
            <a:ext cx="73152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p:cNvSpPr>
            <a:spLocks noGrp="1"/>
          </p:cNvSpPr>
          <p:nvPr>
            <p:ph type="body" sz="half" idx="2"/>
          </p:nvPr>
        </p:nvSpPr>
        <p:spPr>
          <a:xfrm>
            <a:off x="2389717" y="5367338"/>
            <a:ext cx="7315200" cy="804862"/>
          </a:xfr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465076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361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d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a:prstGeom prst="rect">
            <a:avLst/>
          </a:prstGeom>
        </p:spPr>
        <p:txBody>
          <a:bodyPr anchor="t">
            <a:noAutofit/>
          </a:bodyPr>
          <a:lstStyle>
            <a:lvl1pPr algn="ctr">
              <a:defRPr sz="4000" baseline="0">
                <a:solidFill>
                  <a:schemeClr val="bg1"/>
                </a:solidFill>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2037156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d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8" name="Subtitle 2"/>
          <p:cNvSpPr>
            <a:spLocks noGrp="1"/>
          </p:cNvSpPr>
          <p:nvPr>
            <p:ph type="subTitle" idx="1" hasCustomPrompt="1"/>
          </p:nvPr>
        </p:nvSpPr>
        <p:spPr>
          <a:xfrm>
            <a:off x="1524000" y="1481328"/>
            <a:ext cx="10160000" cy="423672"/>
          </a:xfrm>
          <a:prstGeom prst="rect">
            <a:avLst/>
          </a:prstGeo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9" name="Content Placeholder 2"/>
          <p:cNvSpPr>
            <a:spLocks noGrp="1"/>
          </p:cNvSpPr>
          <p:nvPr>
            <p:ph idx="13"/>
          </p:nvPr>
        </p:nvSpPr>
        <p:spPr>
          <a:xfrm>
            <a:off x="1524000" y="2148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98849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d 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smtClean="0"/>
              <a:t>Click to add title</a:t>
            </a:r>
            <a:endParaRPr lang="en-US" dirty="0"/>
          </a:p>
        </p:txBody>
      </p:sp>
      <p:sp>
        <p:nvSpPr>
          <p:cNvPr id="8" name="Content Placeholder 2"/>
          <p:cNvSpPr>
            <a:spLocks noGrp="1"/>
          </p:cNvSpPr>
          <p:nvPr>
            <p:ph idx="13"/>
          </p:nvPr>
        </p:nvSpPr>
        <p:spPr>
          <a:xfrm>
            <a:off x="1524000" y="1767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8779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a:prstGeom prst="rect">
            <a:avLst/>
          </a:prstGeom>
        </p:spPr>
        <p:txBody>
          <a:bodyPr anchor="t">
            <a:normAutofit/>
          </a:bodyPr>
          <a:lstStyle>
            <a:lvl1pPr algn="ctr">
              <a:defRPr sz="3200" baseline="0">
                <a:solidFill>
                  <a:schemeClr val="bg1"/>
                </a:solidFill>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609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6197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4483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y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smtClean="0"/>
              <a:t>Click to add title </a:t>
            </a:r>
            <a:endParaRPr lang="en-US" dirty="0"/>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extLst>
      <p:ext uri="{BB962C8B-B14F-4D97-AF65-F5344CB8AC3E}">
        <p14:creationId xmlns:p14="http://schemas.microsoft.com/office/powerpoint/2010/main" val="3383462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Picture with Caption">
    <p:spTree>
      <p:nvGrpSpPr>
        <p:cNvPr id="1" name=""/>
        <p:cNvGrpSpPr/>
        <p:nvPr/>
      </p:nvGrpSpPr>
      <p:grpSpPr>
        <a:xfrm>
          <a:off x="0" y="0"/>
          <a:ext cx="0" cy="0"/>
          <a:chOff x="0" y="0"/>
          <a:chExt cx="0" cy="0"/>
        </a:xfrm>
      </p:grpSpPr>
      <p:sp>
        <p:nvSpPr>
          <p:cNvPr id="10" name="Title 1"/>
          <p:cNvSpPr>
            <a:spLocks noGrp="1"/>
          </p:cNvSpPr>
          <p:nvPr>
            <p:ph type="title"/>
          </p:nvPr>
        </p:nvSpPr>
        <p:spPr>
          <a:xfrm>
            <a:off x="2389717" y="4800600"/>
            <a:ext cx="7315200" cy="566738"/>
          </a:xfrm>
          <a:prstGeom prst="rect">
            <a:avLst/>
          </a:prstGeom>
        </p:spPr>
        <p:txBody>
          <a:bodyPr anchor="b">
            <a:normAutofit/>
          </a:bodyPr>
          <a:lstStyle>
            <a:lvl1pPr algn="l">
              <a:defRPr sz="1800" b="1">
                <a:solidFill>
                  <a:schemeClr val="bg1"/>
                </a:solidFill>
                <a:latin typeface="Arial"/>
                <a:cs typeface="Arial"/>
              </a:defRPr>
            </a:lvl1pPr>
          </a:lstStyle>
          <a:p>
            <a:r>
              <a:rPr lang="en-US" dirty="0" smtClean="0"/>
              <a:t>Click to edit Master title style</a:t>
            </a:r>
            <a:endParaRPr lang="en-US" dirty="0"/>
          </a:p>
        </p:txBody>
      </p:sp>
      <p:sp>
        <p:nvSpPr>
          <p:cNvPr id="11" name="Picture Placeholder 2"/>
          <p:cNvSpPr>
            <a:spLocks noGrp="1"/>
          </p:cNvSpPr>
          <p:nvPr>
            <p:ph type="pic" idx="1"/>
          </p:nvPr>
        </p:nvSpPr>
        <p:spPr>
          <a:xfrm>
            <a:off x="2389717" y="612775"/>
            <a:ext cx="7315200" cy="4114800"/>
          </a:xfrm>
          <a:prstGeom prst="rect">
            <a:avLst/>
          </a:prstGeo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Text Placeholder 3"/>
          <p:cNvSpPr>
            <a:spLocks noGrp="1"/>
          </p:cNvSpPr>
          <p:nvPr>
            <p:ph type="body" sz="half" idx="2"/>
          </p:nvPr>
        </p:nvSpPr>
        <p:spPr>
          <a:xfrm>
            <a:off x="2389717" y="5367338"/>
            <a:ext cx="7315200" cy="804862"/>
          </a:xfrm>
          <a:prstGeom prst="rect">
            <a:avLst/>
          </a:prstGeo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005564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955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with Caption">
    <p:spTree>
      <p:nvGrpSpPr>
        <p:cNvPr id="1" name=""/>
        <p:cNvGrpSpPr/>
        <p:nvPr/>
      </p:nvGrpSpPr>
      <p:grpSpPr>
        <a:xfrm>
          <a:off x="0" y="0"/>
          <a:ext cx="0" cy="0"/>
          <a:chOff x="0" y="0"/>
          <a:chExt cx="0" cy="0"/>
        </a:xfrm>
      </p:grpSpPr>
      <p:sp>
        <p:nvSpPr>
          <p:cNvPr id="7" name="Title 1"/>
          <p:cNvSpPr>
            <a:spLocks noGrp="1"/>
          </p:cNvSpPr>
          <p:nvPr>
            <p:ph type="title"/>
          </p:nvPr>
        </p:nvSpPr>
        <p:spPr>
          <a:xfrm>
            <a:off x="2438400" y="4800600"/>
            <a:ext cx="7315200" cy="566738"/>
          </a:xfrm>
          <a:prstGeom prst="rect">
            <a:avLst/>
          </a:prstGeom>
        </p:spPr>
        <p:txBody>
          <a:bodyPr anchor="b">
            <a:normAutofit/>
          </a:bodyPr>
          <a:lstStyle>
            <a:lvl1pPr algn="l">
              <a:defRPr sz="1800" b="1">
                <a:latin typeface="Arial"/>
                <a:cs typeface="Arial"/>
              </a:defRPr>
            </a:lvl1pPr>
          </a:lstStyle>
          <a:p>
            <a:r>
              <a:rPr lang="en-US" dirty="0" smtClean="0"/>
              <a:t>Click to edit Master title style</a:t>
            </a:r>
            <a:endParaRPr lang="en-US" dirty="0"/>
          </a:p>
        </p:txBody>
      </p:sp>
      <p:sp>
        <p:nvSpPr>
          <p:cNvPr id="9" name="Text Placeholder 3"/>
          <p:cNvSpPr>
            <a:spLocks noGrp="1"/>
          </p:cNvSpPr>
          <p:nvPr>
            <p:ph type="body" sz="half" idx="2"/>
          </p:nvPr>
        </p:nvSpPr>
        <p:spPr>
          <a:xfrm>
            <a:off x="2438400" y="5367338"/>
            <a:ext cx="7315200" cy="804862"/>
          </a:xfrm>
          <a:prstGeom prst="rect">
            <a:avLst/>
          </a:prstGeo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Content Placeholder 2"/>
          <p:cNvSpPr>
            <a:spLocks noGrp="1"/>
          </p:cNvSpPr>
          <p:nvPr>
            <p:ph idx="13"/>
          </p:nvPr>
        </p:nvSpPr>
        <p:spPr>
          <a:xfrm>
            <a:off x="2438400" y="609600"/>
            <a:ext cx="7315200" cy="4114800"/>
          </a:xfrm>
          <a:prstGeom prst="rect">
            <a:avLst/>
          </a:prstGeom>
        </p:spPr>
        <p:txBody>
          <a:bodyPr/>
          <a:lstStyle>
            <a:lvl1pPr marL="0" indent="0">
              <a:buFont typeface="Arial"/>
              <a:buNone/>
              <a:defRPr sz="1800">
                <a:solidFill>
                  <a:schemeClr val="tx1"/>
                </a:solidFill>
                <a:latin typeface="Arial"/>
                <a:cs typeface="Arial"/>
              </a:defRPr>
            </a:lvl1pPr>
            <a:lvl2pPr marL="403225" indent="-230188">
              <a:tabLst/>
              <a:defRPr sz="1800">
                <a:solidFill>
                  <a:schemeClr val="tx1"/>
                </a:solidFill>
                <a:latin typeface="Arial"/>
                <a:cs typeface="Arial"/>
              </a:defRPr>
            </a:lvl2pPr>
            <a:lvl3pPr marL="568325" indent="-165100">
              <a:defRPr sz="1800">
                <a:solidFill>
                  <a:schemeClr val="tx1"/>
                </a:solidFill>
                <a:latin typeface="Arial"/>
                <a:cs typeface="Arial"/>
              </a:defRPr>
            </a:lvl3pPr>
            <a:lvl4pPr marL="798513" indent="-230188">
              <a:defRPr sz="1800">
                <a:solidFill>
                  <a:schemeClr val="tx1"/>
                </a:solidFill>
                <a:latin typeface="Arial"/>
                <a:cs typeface="Arial"/>
              </a:defRPr>
            </a:lvl4pPr>
            <a:lvl5pPr marL="971550" indent="-173038">
              <a:defRPr sz="1800">
                <a:solidFill>
                  <a:schemeClr val="tx1"/>
                </a:solidFill>
                <a:latin typeface="Arial"/>
                <a:cs typeface="Arial"/>
              </a:defRPr>
            </a:lvl5pPr>
          </a:lstStyle>
          <a:p>
            <a:pPr lvl="0"/>
            <a:endParaRPr lang="en-US" dirty="0" smtClean="0"/>
          </a:p>
        </p:txBody>
      </p:sp>
    </p:spTree>
    <p:extLst>
      <p:ext uri="{BB962C8B-B14F-4D97-AF65-F5344CB8AC3E}">
        <p14:creationId xmlns:p14="http://schemas.microsoft.com/office/powerpoint/2010/main" val="4076798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17619248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8" name="Content Placeholder 2"/>
          <p:cNvSpPr>
            <a:spLocks noGrp="1"/>
          </p:cNvSpPr>
          <p:nvPr>
            <p:ph idx="13"/>
          </p:nvPr>
        </p:nvSpPr>
        <p:spPr>
          <a:xfrm>
            <a:off x="1524000" y="2148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774553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smtClean="0"/>
              <a:t>Click to add title</a:t>
            </a:r>
            <a:endParaRPr lang="en-US" dirty="0"/>
          </a:p>
        </p:txBody>
      </p:sp>
      <p:sp>
        <p:nvSpPr>
          <p:cNvPr id="11" name="Content Placeholder 2"/>
          <p:cNvSpPr>
            <a:spLocks noGrp="1"/>
          </p:cNvSpPr>
          <p:nvPr>
            <p:ph idx="13"/>
          </p:nvPr>
        </p:nvSpPr>
        <p:spPr>
          <a:xfrm>
            <a:off x="1524000" y="1767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27258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p:spPr>
        <p:txBody>
          <a:bodyPr anchor="t">
            <a:normAutofit/>
          </a:bodyPr>
          <a:lstStyle>
            <a:lvl1pPr algn="ctr">
              <a:defRPr sz="3200" baseline="0">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609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6197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794185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1">
                <a:latin typeface="Arial"/>
                <a:cs typeface="Aria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2544076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0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smtClean="0"/>
              <a:t>Click to add title </a:t>
            </a:r>
            <a:endParaRPr lang="en-US" dirty="0"/>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extLst>
      <p:ext uri="{BB962C8B-B14F-4D97-AF65-F5344CB8AC3E}">
        <p14:creationId xmlns:p14="http://schemas.microsoft.com/office/powerpoint/2010/main" val="327786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latin typeface="Arial"/>
                <a:cs typeface="Arial"/>
              </a:defRPr>
            </a:lvl1pPr>
          </a:lstStyle>
          <a:p>
            <a:r>
              <a:rPr lang="en-US" dirty="0" smtClean="0"/>
              <a:t>Click to add title</a:t>
            </a:r>
            <a:endParaRPr lang="en-US" dirty="0"/>
          </a:p>
        </p:txBody>
      </p:sp>
    </p:spTree>
    <p:extLst>
      <p:ext uri="{BB962C8B-B14F-4D97-AF65-F5344CB8AC3E}">
        <p14:creationId xmlns:p14="http://schemas.microsoft.com/office/powerpoint/2010/main" val="201436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8" name="Content Placeholder 2"/>
          <p:cNvSpPr>
            <a:spLocks noGrp="1"/>
          </p:cNvSpPr>
          <p:nvPr>
            <p:ph idx="13"/>
          </p:nvPr>
        </p:nvSpPr>
        <p:spPr>
          <a:xfrm>
            <a:off x="1524000" y="2148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5682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smtClean="0"/>
              <a:t>Click to add title</a:t>
            </a:r>
            <a:endParaRPr lang="en-US" dirty="0"/>
          </a:p>
        </p:txBody>
      </p:sp>
      <p:sp>
        <p:nvSpPr>
          <p:cNvPr id="11" name="Content Placeholder 2"/>
          <p:cNvSpPr>
            <a:spLocks noGrp="1"/>
          </p:cNvSpPr>
          <p:nvPr>
            <p:ph idx="13"/>
          </p:nvPr>
        </p:nvSpPr>
        <p:spPr>
          <a:xfrm>
            <a:off x="1524000" y="1767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817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p:spPr>
        <p:txBody>
          <a:bodyPr anchor="t">
            <a:normAutofit/>
          </a:bodyPr>
          <a:lstStyle>
            <a:lvl1pPr algn="ctr">
              <a:defRPr sz="3200" baseline="0">
                <a:latin typeface="Arial"/>
                <a:cs typeface="Arial"/>
              </a:defRPr>
            </a:lvl1pPr>
          </a:lstStyle>
          <a:p>
            <a:r>
              <a:rPr lang="en-US" dirty="0" smtClean="0"/>
              <a:t>Click to add title</a:t>
            </a:r>
            <a:endParaRPr lang="en-US" dirty="0"/>
          </a:p>
        </p:txBody>
      </p:sp>
      <p:sp>
        <p:nvSpPr>
          <p:cNvPr id="9" name="Content Placeholder 2"/>
          <p:cNvSpPr>
            <a:spLocks noGrp="1"/>
          </p:cNvSpPr>
          <p:nvPr>
            <p:ph idx="13"/>
          </p:nvPr>
        </p:nvSpPr>
        <p:spPr>
          <a:xfrm>
            <a:off x="609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6197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3842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1">
                <a:latin typeface="Arial"/>
                <a:cs typeface="Aria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87703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6499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6.xml"/><Relationship Id="rId7"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12.xml"/><Relationship Id="rId7" Type="http://schemas.openxmlformats.org/officeDocument/2006/relationships/theme" Target="../theme/theme5.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slideLayout" Target="../slideLayouts/slideLayout18.xml"/><Relationship Id="rId7" Type="http://schemas.openxmlformats.org/officeDocument/2006/relationships/theme" Target="../theme/theme6.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22.xml"/></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25.xml"/><Relationship Id="rId7" Type="http://schemas.openxmlformats.org/officeDocument/2006/relationships/theme" Target="../theme/theme8.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
        <p:nvSpPr>
          <p:cNvPr id="4"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1/26/2022</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270211" cy="6903720"/>
          </a:xfrm>
          <a:prstGeom prst="rect">
            <a:avLst/>
          </a:prstGeom>
        </p:spPr>
      </p:pic>
      <p:sp>
        <p:nvSpPr>
          <p:cNvPr id="8"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1/26/2022</a:t>
            </a:fld>
            <a:endParaRPr lang="en-US"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3004760949"/>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9"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1/26/2022</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526144061"/>
      </p:ext>
    </p:extLst>
  </p:cSld>
  <p:clrMap bg1="lt1" tx1="dk1" bg2="lt2" tx2="dk2" accent1="accent1" accent2="accent2" accent3="accent3" accent4="accent4" accent5="accent5" accent6="accent6" hlink="hlink" folHlink="folHlink"/>
  <p:sldLayoutIdLst>
    <p:sldLayoutId id="214748368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43D5F-4AA8-E043-ABA6-5ED8B75A025D}" type="datetimeFigureOut">
              <a:rPr lang="en-US" smtClean="0"/>
              <a:t>1/26/2022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A92F-4BE2-9B4C-AE19-1C47AA9E536C}" type="slidenum">
              <a:rPr lang="en-US" smtClean="0"/>
              <a:t>‹#›</a:t>
            </a:fld>
            <a:endParaRPr lang="en-US"/>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1397"/>
            <a:ext cx="12270211" cy="6903720"/>
          </a:xfrm>
          <a:prstGeom prst="rect">
            <a:avLst/>
          </a:prstGeom>
        </p:spPr>
      </p:pic>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pPr/>
              <a:t>‹#›</a:t>
            </a:fld>
            <a:endParaRPr lang="en-US" sz="900" dirty="0"/>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824655885"/>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2" r:id="rId3"/>
    <p:sldLayoutId id="2147483654" r:id="rId4"/>
    <p:sldLayoutId id="2147483659" r:id="rId5"/>
    <p:sldLayoutId id="2147483657"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89BAC-2917-424A-ACDC-924CB93C1DC3}" type="datetimeFigureOut">
              <a:rPr lang="en-US" smtClean="0"/>
              <a:t>1/26/2022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E8EAE-1272-3C40-B6DE-1D055632DDE7}" type="slidenum">
              <a:rPr lang="en-US" smtClean="0"/>
              <a:t>‹#›</a:t>
            </a:fld>
            <a:endParaRPr lang="en-US"/>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11"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10538305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6"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238897823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5"/>
          <p:cNvSpPr txBox="1">
            <a:spLocks/>
          </p:cNvSpPr>
          <p:nvPr userDrawn="1"/>
        </p:nvSpPr>
        <p:spPr>
          <a:xfrm>
            <a:off x="101600" y="65690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610322736"/>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243D5F-4AA8-E043-ABA6-5ED8B75A025D}"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1/26/2022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D0A92F-4BE2-9B4C-AE19-1C47AA9E536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1397"/>
            <a:ext cx="12270211" cy="6903720"/>
          </a:xfrm>
          <a:prstGeom prst="rect">
            <a:avLst/>
          </a:prstGeom>
        </p:spPr>
      </p:pic>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6D0A92F-4BE2-9B4C-AE19-1C47AA9E536C}" type="slidenum">
              <a:rPr kumimoji="0" lang="en-US" sz="900" b="0" i="0" u="none" strike="noStrike" kern="1200" cap="none" spc="0" normalizeH="0" baseline="0" noProof="0" smtClean="0">
                <a:ln>
                  <a:noFill/>
                </a:ln>
                <a:solidFill>
                  <a:prstClr val="white"/>
                </a:solidFill>
                <a:effectLst/>
                <a:uLnTx/>
                <a:uFillTx/>
                <a:latin typeface="Arial"/>
                <a:ea typeface="+mn-ea"/>
                <a:cs typeface="Arial"/>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Arial"/>
              <a:ea typeface="+mn-ea"/>
              <a:cs typeface="Arial"/>
            </a:endParaRP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5299079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traveloffice@uams.edu" TargetMode="External"/><Relationship Id="rId2" Type="http://schemas.openxmlformats.org/officeDocument/2006/relationships/hyperlink" Target="mailto:smhomsley@uams.edu"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05400" y="1752601"/>
            <a:ext cx="6705600" cy="1219200"/>
          </a:xfrm>
        </p:spPr>
        <p:txBody>
          <a:bodyPr>
            <a:normAutofit/>
          </a:bodyPr>
          <a:lstStyle/>
          <a:p>
            <a:r>
              <a:rPr lang="en-US" b="1" dirty="0" smtClean="0"/>
              <a:t>Travel Training FY22</a:t>
            </a:r>
            <a:endParaRPr lang="en-US" dirty="0"/>
          </a:p>
        </p:txBody>
      </p:sp>
      <p:sp>
        <p:nvSpPr>
          <p:cNvPr id="5" name="Subtitle 4"/>
          <p:cNvSpPr>
            <a:spLocks noGrp="1"/>
          </p:cNvSpPr>
          <p:nvPr>
            <p:ph type="subTitle" idx="1"/>
          </p:nvPr>
        </p:nvSpPr>
        <p:spPr>
          <a:xfrm>
            <a:off x="5181600" y="2971801"/>
            <a:ext cx="6197600" cy="1066800"/>
          </a:xfrm>
        </p:spPr>
        <p:txBody>
          <a:bodyPr/>
          <a:lstStyle/>
          <a:p>
            <a:r>
              <a:rPr lang="en-US" dirty="0" smtClean="0">
                <a:solidFill>
                  <a:schemeClr val="tx1"/>
                </a:solidFill>
              </a:rPr>
              <a:t>UAMS Travel Management</a:t>
            </a:r>
            <a:endParaRPr lang="en-US" dirty="0">
              <a:solidFill>
                <a:schemeClr val="tx1"/>
              </a:solidFill>
            </a:endParaRPr>
          </a:p>
        </p:txBody>
      </p:sp>
    </p:spTree>
    <p:extLst>
      <p:ext uri="{BB962C8B-B14F-4D97-AF65-F5344CB8AC3E}">
        <p14:creationId xmlns:p14="http://schemas.microsoft.com/office/powerpoint/2010/main" val="267273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 Events		</a:t>
            </a:r>
            <a:endParaRPr lang="en-US" dirty="0"/>
          </a:p>
        </p:txBody>
      </p:sp>
      <p:sp>
        <p:nvSpPr>
          <p:cNvPr id="3" name="Content Placeholder 2"/>
          <p:cNvSpPr>
            <a:spLocks noGrp="1"/>
          </p:cNvSpPr>
          <p:nvPr>
            <p:ph idx="13"/>
          </p:nvPr>
        </p:nvSpPr>
        <p:spPr/>
        <p:txBody>
          <a:bodyPr/>
          <a:lstStyle/>
          <a:p>
            <a:r>
              <a:rPr lang="en-US" dirty="0" smtClean="0"/>
              <a:t>For tracking purposes, registration for virtual events are processed through Travel Management. </a:t>
            </a:r>
            <a:endParaRPr lang="en-US" dirty="0"/>
          </a:p>
          <a:p>
            <a:r>
              <a:rPr lang="en-US" dirty="0" smtClean="0"/>
              <a:t>UAMS travel policies mandate if an event is held both virtually and in-person, the virtual option shall be selected, for cost savings. </a:t>
            </a:r>
            <a:endParaRPr lang="en-US" dirty="0"/>
          </a:p>
        </p:txBody>
      </p:sp>
    </p:spTree>
    <p:extLst>
      <p:ext uri="{BB962C8B-B14F-4D97-AF65-F5344CB8AC3E}">
        <p14:creationId xmlns:p14="http://schemas.microsoft.com/office/powerpoint/2010/main" val="2875307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Pre-Approval	</a:t>
            </a:r>
            <a:endParaRPr lang="en-US" dirty="0"/>
          </a:p>
        </p:txBody>
      </p:sp>
      <p:sp>
        <p:nvSpPr>
          <p:cNvPr id="3" name="Content Placeholder 2"/>
          <p:cNvSpPr>
            <a:spLocks noGrp="1"/>
          </p:cNvSpPr>
          <p:nvPr>
            <p:ph idx="13"/>
          </p:nvPr>
        </p:nvSpPr>
        <p:spPr/>
        <p:txBody>
          <a:bodyPr/>
          <a:lstStyle/>
          <a:p>
            <a:r>
              <a:rPr lang="en-US" dirty="0" err="1" smtClean="0"/>
              <a:t>Pre-approval</a:t>
            </a:r>
            <a:r>
              <a:rPr lang="en-US" dirty="0" smtClean="0"/>
              <a:t> of expenses has always been a requirement, and I have stressed this in all trainings I have done since June 2015. </a:t>
            </a:r>
          </a:p>
          <a:p>
            <a:r>
              <a:rPr lang="en-US" dirty="0" smtClean="0"/>
              <a:t>We were audited last year, and one of their findings was that departments are not seeking prior approval before incurring expenses. </a:t>
            </a:r>
          </a:p>
          <a:p>
            <a:r>
              <a:rPr lang="en-US" dirty="0" smtClean="0"/>
              <a:t>For large scale conferences, a trip can be entered as soon as the event is announced, if a traveler thinks they might be going. It is much easier to create a trip and seek approval, rather than waiting until the last minute, and hoping we will rush it through. </a:t>
            </a:r>
          </a:p>
          <a:p>
            <a:r>
              <a:rPr lang="en-US" dirty="0" smtClean="0"/>
              <a:t>At no time should the departmental travel card be used for employee expenses without prior approval through a ‘trip.’ </a:t>
            </a:r>
          </a:p>
          <a:p>
            <a:endParaRPr lang="en-US" dirty="0"/>
          </a:p>
        </p:txBody>
      </p:sp>
    </p:spTree>
    <p:extLst>
      <p:ext uri="{BB962C8B-B14F-4D97-AF65-F5344CB8AC3E}">
        <p14:creationId xmlns:p14="http://schemas.microsoft.com/office/powerpoint/2010/main" val="244199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UAMS Admin Guide 8.4.01 – Employee Travel Regulations</a:t>
            </a:r>
            <a:endParaRPr lang="en-US" dirty="0"/>
          </a:p>
        </p:txBody>
      </p:sp>
      <p:sp>
        <p:nvSpPr>
          <p:cNvPr id="3" name="Content Placeholder 2"/>
          <p:cNvSpPr>
            <a:spLocks noGrp="1"/>
          </p:cNvSpPr>
          <p:nvPr>
            <p:ph idx="13"/>
          </p:nvPr>
        </p:nvSpPr>
        <p:spPr/>
        <p:txBody>
          <a:bodyPr/>
          <a:lstStyle/>
          <a:p>
            <a:r>
              <a:rPr lang="en-US" dirty="0" smtClean="0"/>
              <a:t>This is the starting point for employees on what is expected of them while traveling and incurring expenses for UAMS.</a:t>
            </a:r>
          </a:p>
          <a:p>
            <a:r>
              <a:rPr lang="en-US" dirty="0" smtClean="0"/>
              <a:t>This should be reviewed by not only individuals who travel, but those who process travel.</a:t>
            </a:r>
          </a:p>
          <a:p>
            <a:r>
              <a:rPr lang="en-US" dirty="0" smtClean="0"/>
              <a:t>The Employee Travel Regulations is crucial for Travel Administrators, as well. </a:t>
            </a:r>
          </a:p>
          <a:p>
            <a:pPr lvl="1"/>
            <a:endParaRPr lang="en-US" dirty="0"/>
          </a:p>
        </p:txBody>
      </p:sp>
    </p:spTree>
    <p:extLst>
      <p:ext uri="{BB962C8B-B14F-4D97-AF65-F5344CB8AC3E}">
        <p14:creationId xmlns:p14="http://schemas.microsoft.com/office/powerpoint/2010/main" val="724030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Approval of Requests or Expenses	</a:t>
            </a:r>
            <a:endParaRPr lang="en-US" dirty="0"/>
          </a:p>
        </p:txBody>
      </p:sp>
      <p:sp>
        <p:nvSpPr>
          <p:cNvPr id="3" name="Content Placeholder 2"/>
          <p:cNvSpPr>
            <a:spLocks noGrp="1"/>
          </p:cNvSpPr>
          <p:nvPr>
            <p:ph idx="13"/>
          </p:nvPr>
        </p:nvSpPr>
        <p:spPr/>
        <p:txBody>
          <a:bodyPr/>
          <a:lstStyle/>
          <a:p>
            <a:r>
              <a:rPr lang="en-US" dirty="0" smtClean="0"/>
              <a:t>Employees cannot approve their own travel requests, documentation, or justifications. We are seeing an increase in the number of memos and justifications that are being signed by the traveler. </a:t>
            </a:r>
            <a:endParaRPr lang="en-US" dirty="0"/>
          </a:p>
        </p:txBody>
      </p:sp>
    </p:spTree>
    <p:extLst>
      <p:ext uri="{BB962C8B-B14F-4D97-AF65-F5344CB8AC3E}">
        <p14:creationId xmlns:p14="http://schemas.microsoft.com/office/powerpoint/2010/main" val="4247447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Reviewing Receipts		</a:t>
            </a:r>
            <a:endParaRPr lang="en-US" dirty="0"/>
          </a:p>
        </p:txBody>
      </p:sp>
      <p:sp>
        <p:nvSpPr>
          <p:cNvPr id="3" name="Content Placeholder 2"/>
          <p:cNvSpPr>
            <a:spLocks noGrp="1"/>
          </p:cNvSpPr>
          <p:nvPr>
            <p:ph idx="13"/>
          </p:nvPr>
        </p:nvSpPr>
        <p:spPr/>
        <p:txBody>
          <a:bodyPr/>
          <a:lstStyle/>
          <a:p>
            <a:r>
              <a:rPr lang="en-US" dirty="0" smtClean="0"/>
              <a:t>UAMS Admin Guide 8.4.01, discussed on previous slides, mandates employees should review all receipts and invoices before they accept these. </a:t>
            </a:r>
          </a:p>
          <a:p>
            <a:r>
              <a:rPr lang="en-US" dirty="0" smtClean="0"/>
              <a:t>Failure to review receipts and bills for accuracy, and to ensure within scope of policy, can result in removal of expenses, or repayment of funds. </a:t>
            </a:r>
          </a:p>
          <a:p>
            <a:r>
              <a:rPr lang="en-US" dirty="0" smtClean="0"/>
              <a:t>Lodging and Enterprise rental receipts are one area that are not being reviewed by not only the travelers, but travel administrators. </a:t>
            </a:r>
            <a:endParaRPr lang="en-US" dirty="0"/>
          </a:p>
        </p:txBody>
      </p:sp>
    </p:spTree>
    <p:extLst>
      <p:ext uri="{BB962C8B-B14F-4D97-AF65-F5344CB8AC3E}">
        <p14:creationId xmlns:p14="http://schemas.microsoft.com/office/powerpoint/2010/main" val="1662266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000" dirty="0" smtClean="0"/>
              <a:t>Flow Chart Showing Room Service Repayment – Option 1</a:t>
            </a:r>
            <a:endParaRPr lang="en-US" sz="2000" dirty="0"/>
          </a:p>
        </p:txBody>
      </p:sp>
      <p:graphicFrame>
        <p:nvGraphicFramePr>
          <p:cNvPr id="4" name="Content Placeholder 3"/>
          <p:cNvGraphicFramePr>
            <a:graphicFrameLocks noGrp="1"/>
          </p:cNvGraphicFramePr>
          <p:nvPr>
            <p:ph idx="13"/>
            <p:extLst/>
          </p:nvPr>
        </p:nvGraphicFramePr>
        <p:xfrm>
          <a:off x="1524000" y="1768475"/>
          <a:ext cx="10160000" cy="356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323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Flow Chart Showing Room Service Repayment – Option 2 </a:t>
            </a:r>
            <a:endParaRPr lang="en-US" dirty="0"/>
          </a:p>
        </p:txBody>
      </p:sp>
      <p:graphicFrame>
        <p:nvGraphicFramePr>
          <p:cNvPr id="4" name="Content Placeholder 3"/>
          <p:cNvGraphicFramePr>
            <a:graphicFrameLocks noGrp="1"/>
          </p:cNvGraphicFramePr>
          <p:nvPr>
            <p:ph idx="13"/>
            <p:extLst/>
          </p:nvPr>
        </p:nvGraphicFramePr>
        <p:xfrm>
          <a:off x="1524000" y="1768475"/>
          <a:ext cx="10436352" cy="4376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932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UAMS Admin Guide – 8.4.04 – Authority to Travel</a:t>
            </a:r>
            <a:endParaRPr lang="en-US" dirty="0"/>
          </a:p>
        </p:txBody>
      </p:sp>
      <p:sp>
        <p:nvSpPr>
          <p:cNvPr id="3" name="Content Placeholder 2"/>
          <p:cNvSpPr>
            <a:spLocks noGrp="1"/>
          </p:cNvSpPr>
          <p:nvPr>
            <p:ph idx="13"/>
          </p:nvPr>
        </p:nvSpPr>
        <p:spPr/>
        <p:txBody>
          <a:bodyPr/>
          <a:lstStyle/>
          <a:p>
            <a:r>
              <a:rPr lang="en-US" dirty="0" smtClean="0"/>
              <a:t>This admin guide outlines what is required prior to travel occurring. </a:t>
            </a:r>
          </a:p>
          <a:p>
            <a:r>
              <a:rPr lang="en-US" dirty="0" smtClean="0"/>
              <a:t>Key to this policy is that trips must be created and submitted prior to expenses being incurred.</a:t>
            </a:r>
          </a:p>
          <a:p>
            <a:r>
              <a:rPr lang="en-US" dirty="0" smtClean="0"/>
              <a:t>Trips should be submitted as soon as possible, to ensure adequate time for processing by the department and Travel Management. </a:t>
            </a:r>
          </a:p>
          <a:p>
            <a:r>
              <a:rPr lang="en-US" dirty="0" smtClean="0"/>
              <a:t>A trip in the system is also required for insurance purposes, and as a tracking tool for emergency preparedness purposes. </a:t>
            </a:r>
            <a:endParaRPr lang="en-US" dirty="0"/>
          </a:p>
        </p:txBody>
      </p:sp>
    </p:spTree>
    <p:extLst>
      <p:ext uri="{BB962C8B-B14F-4D97-AF65-F5344CB8AC3E}">
        <p14:creationId xmlns:p14="http://schemas.microsoft.com/office/powerpoint/2010/main" val="3454834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Travel Expense Reimbursement</a:t>
            </a:r>
            <a:endParaRPr lang="en-US" sz="2400" dirty="0"/>
          </a:p>
        </p:txBody>
      </p:sp>
      <p:sp>
        <p:nvSpPr>
          <p:cNvPr id="3" name="Content Placeholder 2"/>
          <p:cNvSpPr>
            <a:spLocks noGrp="1"/>
          </p:cNvSpPr>
          <p:nvPr>
            <p:ph idx="13"/>
          </p:nvPr>
        </p:nvSpPr>
        <p:spPr/>
        <p:txBody>
          <a:bodyPr/>
          <a:lstStyle/>
          <a:p>
            <a:r>
              <a:rPr lang="en-US" dirty="0" smtClean="0"/>
              <a:t>Reimbursement for travel expenses will be made in connection with the official duties of the traveler and in compliance with IRS rules and regulations; State of Arkansas travel regulations; and UAMS guidelines.</a:t>
            </a:r>
            <a:endParaRPr lang="en-US" dirty="0"/>
          </a:p>
          <a:p>
            <a:r>
              <a:rPr lang="en-US" dirty="0" smtClean="0"/>
              <a:t>Additionally, if an expense is not allowed as a reimbursement, it is not allowed on the BTA/t-card. </a:t>
            </a:r>
          </a:p>
        </p:txBody>
      </p:sp>
    </p:spTree>
    <p:extLst>
      <p:ext uri="{BB962C8B-B14F-4D97-AF65-F5344CB8AC3E}">
        <p14:creationId xmlns:p14="http://schemas.microsoft.com/office/powerpoint/2010/main" val="225433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Personal Travel</a:t>
            </a:r>
            <a:endParaRPr lang="en-US" sz="2400" dirty="0"/>
          </a:p>
        </p:txBody>
      </p:sp>
      <p:sp>
        <p:nvSpPr>
          <p:cNvPr id="3" name="Content Placeholder 2"/>
          <p:cNvSpPr>
            <a:spLocks noGrp="1"/>
          </p:cNvSpPr>
          <p:nvPr>
            <p:ph idx="13"/>
          </p:nvPr>
        </p:nvSpPr>
        <p:spPr/>
        <p:txBody>
          <a:bodyPr/>
          <a:lstStyle/>
          <a:p>
            <a:r>
              <a:rPr lang="en-US" dirty="0" smtClean="0"/>
              <a:t>When a traveler wishes to combine personal activity in connection with a business trip, travel expenses – to include airfare - </a:t>
            </a:r>
            <a:r>
              <a:rPr lang="en-US" b="1" dirty="0" smtClean="0"/>
              <a:t>cannot</a:t>
            </a:r>
            <a:r>
              <a:rPr lang="en-US" dirty="0" smtClean="0"/>
              <a:t> be charged on the T-card. </a:t>
            </a:r>
          </a:p>
          <a:p>
            <a:r>
              <a:rPr lang="en-US" dirty="0" smtClean="0"/>
              <a:t>If a traveler chooses to combine personal travel with business travel, they must provide a comparison flight for actual business dates versus their personal expense. </a:t>
            </a:r>
          </a:p>
          <a:p>
            <a:pPr lvl="1"/>
            <a:r>
              <a:rPr lang="en-US" dirty="0" smtClean="0"/>
              <a:t>Failure to provide comparison may result in reduction of expenses or removal of expenses, as we must have accurate documentation demonstrating what was the most economical flight. </a:t>
            </a:r>
          </a:p>
          <a:p>
            <a:r>
              <a:rPr lang="en-US" dirty="0" smtClean="0"/>
              <a:t>Expenses for the actual official business will begin and end based on provided official schedule.</a:t>
            </a:r>
          </a:p>
          <a:p>
            <a:pPr lvl="1"/>
            <a:r>
              <a:rPr lang="en-US" dirty="0" smtClean="0"/>
              <a:t>This includes meals, lodging, ground transportation such as Uber/Lyft.</a:t>
            </a:r>
          </a:p>
          <a:p>
            <a:pPr lvl="1"/>
            <a:r>
              <a:rPr lang="en-US" dirty="0" smtClean="0"/>
              <a:t>Rental cars cannot overlap business/personal. </a:t>
            </a:r>
          </a:p>
        </p:txBody>
      </p:sp>
    </p:spTree>
    <p:extLst>
      <p:ext uri="{BB962C8B-B14F-4D97-AF65-F5344CB8AC3E}">
        <p14:creationId xmlns:p14="http://schemas.microsoft.com/office/powerpoint/2010/main" val="2915086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Reminders</a:t>
            </a:r>
            <a:endParaRPr lang="en-US" dirty="0"/>
          </a:p>
        </p:txBody>
      </p:sp>
      <p:sp>
        <p:nvSpPr>
          <p:cNvPr id="3" name="Content Placeholder 2"/>
          <p:cNvSpPr>
            <a:spLocks noGrp="1"/>
          </p:cNvSpPr>
          <p:nvPr>
            <p:ph idx="13"/>
          </p:nvPr>
        </p:nvSpPr>
        <p:spPr/>
        <p:txBody>
          <a:bodyPr/>
          <a:lstStyle/>
          <a:p>
            <a:r>
              <a:rPr lang="en-US" dirty="0" smtClean="0"/>
              <a:t>Due to the number of miscoded expenses, which results in reimbursement to the traveler, please include the last four digits of the T-card in the comments tab. We try to check all credit card numbers on receipts, but often, we find there are no credit card numbers.</a:t>
            </a:r>
          </a:p>
          <a:p>
            <a:r>
              <a:rPr lang="en-US" dirty="0" smtClean="0"/>
              <a:t>Please resubmit returned trips through Workflow, when actions are complete. Due to the number of returns we have, Workflow is the tool used to ensure all trips are processed. </a:t>
            </a:r>
          </a:p>
          <a:p>
            <a:r>
              <a:rPr lang="en-US" dirty="0" smtClean="0"/>
              <a:t>Please email me directly at </a:t>
            </a:r>
            <a:r>
              <a:rPr lang="en-US" dirty="0" smtClean="0">
                <a:hlinkClick r:id="rId2"/>
              </a:rPr>
              <a:t>smhomsley@uams.edu</a:t>
            </a:r>
            <a:r>
              <a:rPr lang="en-US" dirty="0" smtClean="0"/>
              <a:t>, if you have questions. </a:t>
            </a:r>
          </a:p>
          <a:p>
            <a:r>
              <a:rPr lang="en-US" b="1" dirty="0" smtClean="0"/>
              <a:t>Please do not use </a:t>
            </a:r>
            <a:r>
              <a:rPr lang="en-US" b="1" dirty="0" smtClean="0">
                <a:hlinkClick r:id="rId3"/>
              </a:rPr>
              <a:t>traveloffice@uams.edu</a:t>
            </a:r>
            <a:r>
              <a:rPr lang="en-US" b="1" dirty="0" smtClean="0"/>
              <a:t> email at this time, due to our limited staff. </a:t>
            </a:r>
          </a:p>
          <a:p>
            <a:r>
              <a:rPr lang="en-US" dirty="0" smtClean="0"/>
              <a:t>If you have a returned trip, please read the actions required note very carefully, and then resubmit when actions are completed</a:t>
            </a:r>
            <a:r>
              <a:rPr lang="en-US" b="1" dirty="0" smtClean="0"/>
              <a:t>. Please do not email us to let us know you have resubmitted them</a:t>
            </a:r>
            <a:r>
              <a:rPr lang="en-US" dirty="0" smtClean="0"/>
              <a:t>. We will receive an email to let us know the trip is in our Workflow, and we cannot work returned trips faster just because they were returned. </a:t>
            </a:r>
            <a:endParaRPr lang="en-US" dirty="0"/>
          </a:p>
        </p:txBody>
      </p:sp>
    </p:spTree>
    <p:extLst>
      <p:ext uri="{BB962C8B-B14F-4D97-AF65-F5344CB8AC3E}">
        <p14:creationId xmlns:p14="http://schemas.microsoft.com/office/powerpoint/2010/main" val="550005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Submission Guidelines</a:t>
            </a:r>
            <a:endParaRPr lang="en-US" sz="2400" dirty="0"/>
          </a:p>
        </p:txBody>
      </p:sp>
      <p:sp>
        <p:nvSpPr>
          <p:cNvPr id="3" name="Content Placeholder 2"/>
          <p:cNvSpPr>
            <a:spLocks noGrp="1"/>
          </p:cNvSpPr>
          <p:nvPr>
            <p:ph idx="13"/>
          </p:nvPr>
        </p:nvSpPr>
        <p:spPr>
          <a:xfrm>
            <a:off x="1524000" y="1767840"/>
            <a:ext cx="10160000" cy="4175759"/>
          </a:xfrm>
        </p:spPr>
        <p:txBody>
          <a:bodyPr>
            <a:normAutofit/>
          </a:bodyPr>
          <a:lstStyle/>
          <a:p>
            <a:r>
              <a:rPr lang="en-US" dirty="0" smtClean="0"/>
              <a:t>In accordance with IRS Rules and Regulations, expenses for business travel must be submitted within 60 days of the last date of travel.</a:t>
            </a:r>
          </a:p>
          <a:p>
            <a:r>
              <a:rPr lang="en-US" dirty="0" smtClean="0"/>
              <a:t>Trips not submitted within this time frame will result in removal of expenses and suspension of the departmental travel card. </a:t>
            </a:r>
          </a:p>
          <a:p>
            <a:r>
              <a:rPr lang="en-US" dirty="0" smtClean="0"/>
              <a:t>Currently, we are not allowing trip entry for dates after </a:t>
            </a:r>
            <a:r>
              <a:rPr lang="en-US" dirty="0" smtClean="0"/>
              <a:t>June 30th, </a:t>
            </a:r>
            <a:r>
              <a:rPr lang="en-US" dirty="0" smtClean="0"/>
              <a:t>due to the workday conversion.</a:t>
            </a:r>
          </a:p>
          <a:p>
            <a:r>
              <a:rPr lang="en-US" dirty="0" smtClean="0"/>
              <a:t>ALL FY22 trips that have an end date of April 30</a:t>
            </a:r>
            <a:r>
              <a:rPr lang="en-US" baseline="30000" dirty="0" smtClean="0"/>
              <a:t>th</a:t>
            </a:r>
            <a:r>
              <a:rPr lang="en-US" dirty="0" smtClean="0"/>
              <a:t> </a:t>
            </a:r>
            <a:r>
              <a:rPr lang="en-US" b="1" u="sng" dirty="0" smtClean="0"/>
              <a:t>or sooner</a:t>
            </a:r>
            <a:r>
              <a:rPr lang="en-US" dirty="0" smtClean="0"/>
              <a:t>, MUST be closed by June 1</a:t>
            </a:r>
            <a:r>
              <a:rPr lang="en-US" baseline="30000" dirty="0" smtClean="0"/>
              <a:t>st</a:t>
            </a:r>
            <a:r>
              <a:rPr lang="en-US" dirty="0" smtClean="0"/>
              <a:t>, or they will not be reimbursed, and the BTA will be suspended. </a:t>
            </a:r>
          </a:p>
          <a:p>
            <a:r>
              <a:rPr lang="en-US" dirty="0" smtClean="0"/>
              <a:t>Trips </a:t>
            </a:r>
            <a:r>
              <a:rPr lang="en-US" dirty="0" smtClean="0"/>
              <a:t>with end dates between May 1</a:t>
            </a:r>
            <a:r>
              <a:rPr lang="en-US" baseline="30000" dirty="0" smtClean="0"/>
              <a:t>st</a:t>
            </a:r>
            <a:r>
              <a:rPr lang="en-US" dirty="0" smtClean="0"/>
              <a:t> </a:t>
            </a:r>
            <a:r>
              <a:rPr lang="en-US" dirty="0" smtClean="0"/>
              <a:t>and </a:t>
            </a:r>
            <a:r>
              <a:rPr lang="en-US" dirty="0" smtClean="0"/>
              <a:t>May 31</a:t>
            </a:r>
            <a:r>
              <a:rPr lang="en-US" baseline="30000" dirty="0" smtClean="0"/>
              <a:t>st</a:t>
            </a:r>
            <a:r>
              <a:rPr lang="en-US" dirty="0" smtClean="0"/>
              <a:t> must </a:t>
            </a:r>
            <a:r>
              <a:rPr lang="en-US" dirty="0" smtClean="0"/>
              <a:t>be submitted within 10 days after the end date of travel, for reimbursement and payment, due to the Workday conversion. </a:t>
            </a:r>
            <a:endParaRPr lang="en-US" dirty="0" smtClean="0"/>
          </a:p>
          <a:p>
            <a:r>
              <a:rPr lang="en-US" dirty="0" smtClean="0"/>
              <a:t>Trips with end dates of June 1</a:t>
            </a:r>
            <a:r>
              <a:rPr lang="en-US" baseline="30000" dirty="0" smtClean="0"/>
              <a:t>st</a:t>
            </a:r>
            <a:r>
              <a:rPr lang="en-US" dirty="0" smtClean="0"/>
              <a:t> to June 30</a:t>
            </a:r>
            <a:r>
              <a:rPr lang="en-US" baseline="30000" dirty="0" smtClean="0"/>
              <a:t>th</a:t>
            </a:r>
            <a:r>
              <a:rPr lang="en-US" dirty="0" smtClean="0"/>
              <a:t> must be submitted within two days of the traveler’s return or trip completion, to ensure all trips are closed within SAP before the Workday conversion. </a:t>
            </a:r>
            <a:endParaRPr lang="en-US" dirty="0" smtClean="0"/>
          </a:p>
          <a:p>
            <a:endParaRPr lang="en-US" dirty="0"/>
          </a:p>
        </p:txBody>
      </p:sp>
    </p:spTree>
    <p:extLst>
      <p:ext uri="{BB962C8B-B14F-4D97-AF65-F5344CB8AC3E}">
        <p14:creationId xmlns:p14="http://schemas.microsoft.com/office/powerpoint/2010/main" val="108997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Employee Reimbursement</a:t>
            </a:r>
            <a:endParaRPr lang="en-US" sz="2400" dirty="0"/>
          </a:p>
        </p:txBody>
      </p:sp>
      <p:sp>
        <p:nvSpPr>
          <p:cNvPr id="3" name="Content Placeholder 2"/>
          <p:cNvSpPr>
            <a:spLocks noGrp="1"/>
          </p:cNvSpPr>
          <p:nvPr>
            <p:ph idx="13"/>
          </p:nvPr>
        </p:nvSpPr>
        <p:spPr/>
        <p:txBody>
          <a:bodyPr/>
          <a:lstStyle/>
          <a:p>
            <a:r>
              <a:rPr lang="en-US" dirty="0" smtClean="0"/>
              <a:t>One employee may not request travel payment of another employee’s expenses.</a:t>
            </a:r>
          </a:p>
          <a:p>
            <a:r>
              <a:rPr lang="en-US" dirty="0" smtClean="0"/>
              <a:t>Adequate supporting documentation must be obtained by the department for any approved exceptions. </a:t>
            </a:r>
          </a:p>
          <a:p>
            <a:pPr lvl="1"/>
            <a:r>
              <a:rPr lang="en-US" dirty="0" smtClean="0"/>
              <a:t>Exceptions must be attached to the trip request and pre-approved before the expense is incurred.</a:t>
            </a:r>
            <a:endParaRPr lang="en-US" dirty="0"/>
          </a:p>
          <a:p>
            <a:pPr lvl="1"/>
            <a:r>
              <a:rPr lang="en-US" dirty="0" smtClean="0"/>
              <a:t>This documentation will be maintained by Travel Management, the custodian of record for travel documents. </a:t>
            </a:r>
            <a:endParaRPr lang="en-US" dirty="0"/>
          </a:p>
        </p:txBody>
      </p:sp>
    </p:spTree>
    <p:extLst>
      <p:ext uri="{BB962C8B-B14F-4D97-AF65-F5344CB8AC3E}">
        <p14:creationId xmlns:p14="http://schemas.microsoft.com/office/powerpoint/2010/main" val="1530918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Mileage</a:t>
            </a:r>
            <a:endParaRPr lang="en-US" dirty="0"/>
          </a:p>
        </p:txBody>
      </p:sp>
      <p:sp>
        <p:nvSpPr>
          <p:cNvPr id="3" name="Content Placeholder 2"/>
          <p:cNvSpPr>
            <a:spLocks noGrp="1"/>
          </p:cNvSpPr>
          <p:nvPr>
            <p:ph idx="13"/>
          </p:nvPr>
        </p:nvSpPr>
        <p:spPr/>
        <p:txBody>
          <a:bodyPr/>
          <a:lstStyle/>
          <a:p>
            <a:r>
              <a:rPr lang="en-US" dirty="0" smtClean="0"/>
              <a:t>Reimbursement for mileage will occur based on the official station listed in SAP, in accordance with the State of Arkansas travel regulations. </a:t>
            </a:r>
          </a:p>
          <a:p>
            <a:r>
              <a:rPr lang="en-US" dirty="0" smtClean="0"/>
              <a:t>If a home address or remote location is closer, and the traveler departs from home/remote address, then this can be reimbursed. </a:t>
            </a:r>
          </a:p>
          <a:p>
            <a:r>
              <a:rPr lang="en-US" dirty="0" smtClean="0"/>
              <a:t>If an employee is a remote worker, but they are not in the system as a remote worker, they will still be reimbursed from their official station, unless their remote location is closer. </a:t>
            </a:r>
          </a:p>
          <a:p>
            <a:r>
              <a:rPr lang="en-US" dirty="0" smtClean="0"/>
              <a:t>Mileage from home is only allowed after normal duty hours, but it must be accompanied by a memo – signed by the supervisor – stating the event occurs after normal duty hours. </a:t>
            </a:r>
          </a:p>
          <a:p>
            <a:pPr marL="0" indent="0">
              <a:buNone/>
            </a:pPr>
            <a:endParaRPr lang="en-US" dirty="0" smtClean="0"/>
          </a:p>
        </p:txBody>
      </p:sp>
    </p:spTree>
    <p:extLst>
      <p:ext uri="{BB962C8B-B14F-4D97-AF65-F5344CB8AC3E}">
        <p14:creationId xmlns:p14="http://schemas.microsoft.com/office/powerpoint/2010/main" val="3239937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Mileage</a:t>
            </a:r>
            <a:endParaRPr lang="en-US" dirty="0"/>
          </a:p>
        </p:txBody>
      </p:sp>
      <p:sp>
        <p:nvSpPr>
          <p:cNvPr id="3" name="Content Placeholder 2"/>
          <p:cNvSpPr>
            <a:spLocks noGrp="1"/>
          </p:cNvSpPr>
          <p:nvPr>
            <p:ph idx="13"/>
          </p:nvPr>
        </p:nvSpPr>
        <p:spPr/>
        <p:txBody>
          <a:bodyPr/>
          <a:lstStyle/>
          <a:p>
            <a:r>
              <a:rPr lang="en-US" dirty="0" smtClean="0"/>
              <a:t>For ALL mileage claims, the beginning and ending street addresses are required. Please provide this information in the trip segments tab. </a:t>
            </a:r>
          </a:p>
          <a:p>
            <a:r>
              <a:rPr lang="en-US" dirty="0" smtClean="0"/>
              <a:t>For anything over 25 miles in one day, a mileage log is required, completed with the beginning and ending street addresses and dates. </a:t>
            </a:r>
          </a:p>
          <a:p>
            <a:r>
              <a:rPr lang="en-US" dirty="0" smtClean="0"/>
              <a:t>Mileage logs are NOT acceptable as business documentation. </a:t>
            </a:r>
            <a:endParaRPr lang="en-US" dirty="0"/>
          </a:p>
        </p:txBody>
      </p:sp>
    </p:spTree>
    <p:extLst>
      <p:ext uri="{BB962C8B-B14F-4D97-AF65-F5344CB8AC3E}">
        <p14:creationId xmlns:p14="http://schemas.microsoft.com/office/powerpoint/2010/main" val="3439732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Required Receipts and Documents</a:t>
            </a:r>
            <a:endParaRPr lang="en-US" dirty="0"/>
          </a:p>
        </p:txBody>
      </p:sp>
      <p:sp>
        <p:nvSpPr>
          <p:cNvPr id="3" name="Content Placeholder 2"/>
          <p:cNvSpPr>
            <a:spLocks noGrp="1"/>
          </p:cNvSpPr>
          <p:nvPr>
            <p:ph idx="13"/>
          </p:nvPr>
        </p:nvSpPr>
        <p:spPr>
          <a:xfrm>
            <a:off x="1524000" y="1767840"/>
            <a:ext cx="10160000" cy="4251959"/>
          </a:xfrm>
        </p:spPr>
        <p:txBody>
          <a:bodyPr>
            <a:normAutofit/>
          </a:bodyPr>
          <a:lstStyle/>
          <a:p>
            <a:r>
              <a:rPr lang="en-US" dirty="0" smtClean="0"/>
              <a:t>Business documentation is required for all trip requests – it should include the purpose, dates, and location.</a:t>
            </a:r>
          </a:p>
          <a:p>
            <a:r>
              <a:rPr lang="en-US" dirty="0" smtClean="0"/>
              <a:t>Exception forms are required for exceptions to policy, such as lodging over maximum rate, rental car for out-of-state travel, larger than allowed rental car for in-state, communications charges, etc.</a:t>
            </a:r>
          </a:p>
          <a:p>
            <a:pPr lvl="1"/>
            <a:r>
              <a:rPr lang="en-US" dirty="0" smtClean="0"/>
              <a:t>All exceptions must be signed by at least the departmental travel administrator, although Travel Management might request a higher signatory authority.</a:t>
            </a:r>
          </a:p>
          <a:p>
            <a:r>
              <a:rPr lang="en-US" dirty="0" smtClean="0"/>
              <a:t>Please note, at NO time can meals exceed the maximum daily allowance, nor are these amounts cumulative. </a:t>
            </a:r>
          </a:p>
          <a:p>
            <a:r>
              <a:rPr lang="en-US" dirty="0" smtClean="0"/>
              <a:t>NO credit card receipts are allowed as substitutions for receipts. </a:t>
            </a:r>
          </a:p>
          <a:p>
            <a:r>
              <a:rPr lang="en-US" dirty="0" smtClean="0"/>
              <a:t>The entire Uber/Lyft receipt is required when ride sharing services are used. The “that’s all they gave me” is not valid, as we have seen 1000’s of these receipts and are very familiar with the receipts provided. </a:t>
            </a:r>
          </a:p>
        </p:txBody>
      </p:sp>
    </p:spTree>
    <p:extLst>
      <p:ext uri="{BB962C8B-B14F-4D97-AF65-F5344CB8AC3E}">
        <p14:creationId xmlns:p14="http://schemas.microsoft.com/office/powerpoint/2010/main" val="2986589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Required Receipts and Documents</a:t>
            </a:r>
            <a:endParaRPr lang="en-US" dirty="0"/>
          </a:p>
        </p:txBody>
      </p:sp>
      <p:sp>
        <p:nvSpPr>
          <p:cNvPr id="3" name="Content Placeholder 2"/>
          <p:cNvSpPr>
            <a:spLocks noGrp="1"/>
          </p:cNvSpPr>
          <p:nvPr>
            <p:ph idx="13"/>
          </p:nvPr>
        </p:nvSpPr>
        <p:spPr/>
        <p:txBody>
          <a:bodyPr/>
          <a:lstStyle/>
          <a:p>
            <a:r>
              <a:rPr lang="en-US" dirty="0"/>
              <a:t>Although meal receipts are currently not required for each submission, the traveler must save their itemized meal receipts. Failure to retain itemized meal receipts can result in the removal of expenses, if the receipts are requested and are not provided. </a:t>
            </a:r>
          </a:p>
          <a:p>
            <a:r>
              <a:rPr lang="en-US" dirty="0" smtClean="0"/>
              <a:t>Meal receipts can be requested by Travel Management, Internal Audit, Legislative Audit, or Independent Auditors.</a:t>
            </a:r>
          </a:p>
          <a:p>
            <a:r>
              <a:rPr lang="en-US" dirty="0" smtClean="0"/>
              <a:t>Meal receipts for more than one individual must be annotated for each traveler. Meal receipts that are for more than one individual, but are not annotated appropriately, will be removed. It is the traveler’s responsibility to ensure their meals are identified, as employees can only be reimbursed for their own expenses.</a:t>
            </a:r>
          </a:p>
          <a:p>
            <a:pPr lvl="1"/>
            <a:r>
              <a:rPr lang="en-US" dirty="0" smtClean="0"/>
              <a:t>Although Official Functions do allow an employee to be reimbursed for others’ expenses, the identification of meals is still required, to ensure our employees do not exceed the maximum allowed. </a:t>
            </a:r>
          </a:p>
        </p:txBody>
      </p:sp>
    </p:spTree>
    <p:extLst>
      <p:ext uri="{BB962C8B-B14F-4D97-AF65-F5344CB8AC3E}">
        <p14:creationId xmlns:p14="http://schemas.microsoft.com/office/powerpoint/2010/main" val="2790795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Required Receipts and Documents	</a:t>
            </a:r>
            <a:endParaRPr lang="en-US" dirty="0"/>
          </a:p>
        </p:txBody>
      </p:sp>
      <p:sp>
        <p:nvSpPr>
          <p:cNvPr id="3" name="Content Placeholder 2"/>
          <p:cNvSpPr>
            <a:spLocks noGrp="1"/>
          </p:cNvSpPr>
          <p:nvPr>
            <p:ph idx="13"/>
          </p:nvPr>
        </p:nvSpPr>
        <p:spPr/>
        <p:txBody>
          <a:bodyPr/>
          <a:lstStyle/>
          <a:p>
            <a:r>
              <a:rPr lang="en-US" dirty="0"/>
              <a:t>All receipts must be itemized, such as lodging, airfare</a:t>
            </a:r>
            <a:r>
              <a:rPr lang="en-US" dirty="0" smtClean="0"/>
              <a:t>, rental, </a:t>
            </a:r>
            <a:r>
              <a:rPr lang="en-US" dirty="0"/>
              <a:t>Lyft, Uber, taxi, parking, conference fees (where possible), baggage fees, miscellaneous purchases</a:t>
            </a:r>
            <a:r>
              <a:rPr lang="en-US" dirty="0" smtClean="0"/>
              <a:t>.</a:t>
            </a:r>
          </a:p>
          <a:p>
            <a:pPr lvl="1"/>
            <a:r>
              <a:rPr lang="en-US" dirty="0" smtClean="0"/>
              <a:t>Lodging receipts must display the name and address of the hotel.</a:t>
            </a:r>
          </a:p>
          <a:p>
            <a:r>
              <a:rPr lang="en-US" dirty="0" smtClean="0"/>
              <a:t>Confirmations for flights, lodging and rental cars are not allowed as final receipts. </a:t>
            </a:r>
          </a:p>
          <a:p>
            <a:r>
              <a:rPr lang="en-US" dirty="0" smtClean="0"/>
              <a:t>Flight receipts must have the itinerary, traveler’s name, and the payment transaction. </a:t>
            </a:r>
          </a:p>
          <a:p>
            <a:r>
              <a:rPr lang="en-US" dirty="0" smtClean="0"/>
              <a:t>Rental receipts must show the accurate mileage and the pickup/return date and time. </a:t>
            </a:r>
          </a:p>
          <a:p>
            <a:pPr lvl="1"/>
            <a:r>
              <a:rPr lang="en-US" dirty="0" smtClean="0"/>
              <a:t>Failure to ensure mileage is accurate on a rental receipt will result in removal of the receipt, or repayment of the expense to the BTA.</a:t>
            </a:r>
            <a:endParaRPr lang="en-US" dirty="0"/>
          </a:p>
          <a:p>
            <a:r>
              <a:rPr lang="en-US" dirty="0" smtClean="0"/>
              <a:t>Fuel is only reimbursed in conjunction with rental vehicles, or if a fleet card fails to work. </a:t>
            </a:r>
          </a:p>
          <a:p>
            <a:pPr lvl="1"/>
            <a:r>
              <a:rPr lang="en-US" dirty="0" smtClean="0"/>
              <a:t>Prepay receipts are not allowed – the traveler must obtain the itemized receipt. They will not be reimbursed from a prepaid fuel receipt. </a:t>
            </a:r>
            <a:endParaRPr lang="en-US" dirty="0"/>
          </a:p>
        </p:txBody>
      </p:sp>
    </p:spTree>
    <p:extLst>
      <p:ext uri="{BB962C8B-B14F-4D97-AF65-F5344CB8AC3E}">
        <p14:creationId xmlns:p14="http://schemas.microsoft.com/office/powerpoint/2010/main" val="834967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Vacations and Resorts</a:t>
            </a:r>
            <a:endParaRPr lang="en-US" dirty="0"/>
          </a:p>
        </p:txBody>
      </p:sp>
      <p:sp>
        <p:nvSpPr>
          <p:cNvPr id="3" name="Content Placeholder 2"/>
          <p:cNvSpPr>
            <a:spLocks noGrp="1"/>
          </p:cNvSpPr>
          <p:nvPr>
            <p:ph idx="13"/>
          </p:nvPr>
        </p:nvSpPr>
        <p:spPr/>
        <p:txBody>
          <a:bodyPr/>
          <a:lstStyle/>
          <a:p>
            <a:r>
              <a:rPr lang="en-US" dirty="0" smtClean="0"/>
              <a:t>In accordance with IRS Publication 463, “If your trip was primarily for personal reasons, such as a vacation, the entire cost of the trip is a nondeductible personal expense. However, you can deduct any expenses you have while at your destination that are directly related to your business.”</a:t>
            </a:r>
          </a:p>
          <a:p>
            <a:r>
              <a:rPr lang="en-US" dirty="0" smtClean="0"/>
              <a:t>Additionally, “A trip to a resort or on a cruise ship may be a vacation even if the promoter advertises that it is primarily for business. The scheduling of incidental business activities during a trip, such as viewing videotapes or attending lectures dealing with general subjects, won’t change what is really a vacation into a business trip.”</a:t>
            </a:r>
          </a:p>
        </p:txBody>
      </p:sp>
    </p:spTree>
    <p:extLst>
      <p:ext uri="{BB962C8B-B14F-4D97-AF65-F5344CB8AC3E}">
        <p14:creationId xmlns:p14="http://schemas.microsoft.com/office/powerpoint/2010/main" val="3132369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State of Arkansas Allowances</a:t>
            </a:r>
            <a:endParaRPr lang="en-US" dirty="0"/>
          </a:p>
        </p:txBody>
      </p:sp>
      <p:sp>
        <p:nvSpPr>
          <p:cNvPr id="3" name="Content Placeholder 2"/>
          <p:cNvSpPr>
            <a:spLocks noGrp="1"/>
          </p:cNvSpPr>
          <p:nvPr>
            <p:ph idx="13"/>
          </p:nvPr>
        </p:nvSpPr>
        <p:spPr/>
        <p:txBody>
          <a:bodyPr/>
          <a:lstStyle/>
          <a:p>
            <a:r>
              <a:rPr lang="en-US" dirty="0" smtClean="0"/>
              <a:t>Travel reimbursement is NOT a per diem.</a:t>
            </a:r>
          </a:p>
          <a:p>
            <a:r>
              <a:rPr lang="en-US" dirty="0" smtClean="0"/>
              <a:t>Actual expenses only are to be claimed.</a:t>
            </a:r>
          </a:p>
          <a:p>
            <a:r>
              <a:rPr lang="en-US" dirty="0" smtClean="0"/>
              <a:t>Meals and Lodging cannot exceed the maximum allowable rates as listed in the Federal Travel Directory. </a:t>
            </a:r>
          </a:p>
          <a:p>
            <a:pPr lvl="1"/>
            <a:r>
              <a:rPr lang="en-US" dirty="0" smtClean="0"/>
              <a:t>For lodging, the amount does </a:t>
            </a:r>
            <a:r>
              <a:rPr lang="en-US" b="1" dirty="0" smtClean="0"/>
              <a:t>not </a:t>
            </a:r>
            <a:r>
              <a:rPr lang="en-US" dirty="0" smtClean="0"/>
              <a:t>include sales tax.</a:t>
            </a:r>
          </a:p>
          <a:p>
            <a:pPr lvl="2"/>
            <a:r>
              <a:rPr lang="en-US" dirty="0" smtClean="0"/>
              <a:t>For lodging exception requests, these will be reviewed for actual cost savings versus additional transportation costs. </a:t>
            </a:r>
          </a:p>
          <a:p>
            <a:pPr lvl="2"/>
            <a:r>
              <a:rPr lang="en-US" dirty="0" smtClean="0"/>
              <a:t>Additionally, for exceptions that state networking as the benefit to UAMS, more information may be required.</a:t>
            </a:r>
          </a:p>
          <a:p>
            <a:pPr lvl="1"/>
            <a:r>
              <a:rPr lang="en-US" dirty="0" smtClean="0"/>
              <a:t>For meals, the amount does include meal costs, taxes, and up to 15% tips. At no time can meals exceed the maximum daily amount. </a:t>
            </a:r>
          </a:p>
          <a:p>
            <a:pPr marL="173037" lvl="1" indent="0">
              <a:buNone/>
            </a:pPr>
            <a:endParaRPr lang="en-US" dirty="0"/>
          </a:p>
        </p:txBody>
      </p:sp>
    </p:spTree>
    <p:extLst>
      <p:ext uri="{BB962C8B-B14F-4D97-AF65-F5344CB8AC3E}">
        <p14:creationId xmlns:p14="http://schemas.microsoft.com/office/powerpoint/2010/main" val="29258770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Lodging</a:t>
            </a:r>
            <a:endParaRPr lang="en-US" dirty="0"/>
          </a:p>
        </p:txBody>
      </p:sp>
      <p:sp>
        <p:nvSpPr>
          <p:cNvPr id="3" name="Content Placeholder 2"/>
          <p:cNvSpPr>
            <a:spLocks noGrp="1"/>
          </p:cNvSpPr>
          <p:nvPr>
            <p:ph idx="13"/>
          </p:nvPr>
        </p:nvSpPr>
        <p:spPr>
          <a:xfrm>
            <a:off x="1524000" y="1767840"/>
            <a:ext cx="10160000" cy="4251959"/>
          </a:xfrm>
        </p:spPr>
        <p:txBody>
          <a:bodyPr>
            <a:normAutofit lnSpcReduction="10000"/>
          </a:bodyPr>
          <a:lstStyle/>
          <a:p>
            <a:r>
              <a:rPr lang="en-US" dirty="0" smtClean="0"/>
              <a:t>Lodging with two or more UAMS/ACH employees must be split between the employees, even if the expense is on the BTA. </a:t>
            </a:r>
          </a:p>
          <a:p>
            <a:r>
              <a:rPr lang="en-US" dirty="0" smtClean="0"/>
              <a:t>Lodging is NOT allowed in the city of official station. </a:t>
            </a:r>
          </a:p>
          <a:p>
            <a:r>
              <a:rPr lang="en-US" dirty="0" smtClean="0"/>
              <a:t>The State of Arkansas only allows the single room rate.</a:t>
            </a:r>
          </a:p>
          <a:p>
            <a:r>
              <a:rPr lang="en-US" dirty="0" err="1" smtClean="0"/>
              <a:t>AirBnB</a:t>
            </a:r>
            <a:r>
              <a:rPr lang="en-US" dirty="0" smtClean="0"/>
              <a:t> and VRBO are options, but the overall cost with the additional service fees must be a true cost savings to UAMS, and not a convenience to the traveler, or a personal choice.</a:t>
            </a:r>
          </a:p>
          <a:p>
            <a:pPr lvl="1"/>
            <a:r>
              <a:rPr lang="en-US" dirty="0" smtClean="0"/>
              <a:t>The State of Arkansas mandates cleaning fees are not allowed, so this is an issue with </a:t>
            </a:r>
            <a:r>
              <a:rPr lang="en-US" dirty="0" err="1" smtClean="0"/>
              <a:t>AirBnB</a:t>
            </a:r>
            <a:r>
              <a:rPr lang="en-US" dirty="0" smtClean="0"/>
              <a:t> and VRBO. </a:t>
            </a:r>
          </a:p>
          <a:p>
            <a:pPr lvl="1"/>
            <a:r>
              <a:rPr lang="en-US" dirty="0" smtClean="0"/>
              <a:t>These types of lodging choices must be accompanied by a lodging exception form to justify the out-of-policy cleaning expenses.</a:t>
            </a:r>
          </a:p>
          <a:p>
            <a:pPr lvl="1"/>
            <a:r>
              <a:rPr lang="en-US" dirty="0" smtClean="0"/>
              <a:t>If an employee has multiple individuals with them in an </a:t>
            </a:r>
            <a:r>
              <a:rPr lang="en-US" dirty="0" err="1" smtClean="0"/>
              <a:t>AirBnB</a:t>
            </a:r>
            <a:r>
              <a:rPr lang="en-US" dirty="0" smtClean="0"/>
              <a:t> or VRBO, they must provide a comparison to show one person. </a:t>
            </a:r>
          </a:p>
          <a:p>
            <a:pPr lvl="1"/>
            <a:r>
              <a:rPr lang="en-US" dirty="0" smtClean="0"/>
              <a:t>If more than one UAMS employee stays in the </a:t>
            </a:r>
            <a:r>
              <a:rPr lang="en-US" dirty="0" err="1" smtClean="0"/>
              <a:t>AirBnB</a:t>
            </a:r>
            <a:r>
              <a:rPr lang="en-US" dirty="0" smtClean="0"/>
              <a:t>/VRBO, the lodging must be split as usual.</a:t>
            </a:r>
          </a:p>
        </p:txBody>
      </p:sp>
    </p:spTree>
    <p:extLst>
      <p:ext uri="{BB962C8B-B14F-4D97-AF65-F5344CB8AC3E}">
        <p14:creationId xmlns:p14="http://schemas.microsoft.com/office/powerpoint/2010/main" val="897833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Opening Trips	</a:t>
            </a:r>
            <a:endParaRPr lang="en-US" dirty="0"/>
          </a:p>
        </p:txBody>
      </p:sp>
      <p:sp>
        <p:nvSpPr>
          <p:cNvPr id="3" name="Content Placeholder 2"/>
          <p:cNvSpPr>
            <a:spLocks noGrp="1"/>
          </p:cNvSpPr>
          <p:nvPr>
            <p:ph idx="13"/>
          </p:nvPr>
        </p:nvSpPr>
        <p:spPr/>
        <p:txBody>
          <a:bodyPr/>
          <a:lstStyle/>
          <a:p>
            <a:r>
              <a:rPr lang="en-US" dirty="0" smtClean="0"/>
              <a:t>Because we are frequently inundated with requests to open trips for forgotten receipts, beginning 25 January 2022, a Justification to Open Closed Trip form will be required. </a:t>
            </a:r>
          </a:p>
          <a:p>
            <a:r>
              <a:rPr lang="en-US" dirty="0" smtClean="0"/>
              <a:t>Opening closed trips can create errors in accounting, such as overpayments or debts to the traveler, and are time consuming. </a:t>
            </a:r>
          </a:p>
          <a:p>
            <a:r>
              <a:rPr lang="en-US" dirty="0" smtClean="0"/>
              <a:t>All trips should be ready for processing when they are submitted. If documentation is requested, and not provided, expenses will be removed, in accordance with policy. </a:t>
            </a:r>
            <a:endParaRPr lang="en-US" dirty="0"/>
          </a:p>
        </p:txBody>
      </p:sp>
    </p:spTree>
    <p:extLst>
      <p:ext uri="{BB962C8B-B14F-4D97-AF65-F5344CB8AC3E}">
        <p14:creationId xmlns:p14="http://schemas.microsoft.com/office/powerpoint/2010/main" val="40658476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Lodging	</a:t>
            </a:r>
            <a:endParaRPr lang="en-US" dirty="0"/>
          </a:p>
        </p:txBody>
      </p:sp>
      <p:sp>
        <p:nvSpPr>
          <p:cNvPr id="3" name="Content Placeholder 2"/>
          <p:cNvSpPr>
            <a:spLocks noGrp="1"/>
          </p:cNvSpPr>
          <p:nvPr>
            <p:ph idx="13"/>
          </p:nvPr>
        </p:nvSpPr>
        <p:spPr/>
        <p:txBody>
          <a:bodyPr/>
          <a:lstStyle/>
          <a:p>
            <a:r>
              <a:rPr lang="en-US" dirty="0" smtClean="0"/>
              <a:t>For accounting purposes, all communication, incidental expenses, and parking fees must be removed from the lodging expense line in SAP. </a:t>
            </a:r>
          </a:p>
          <a:p>
            <a:r>
              <a:rPr lang="en-US" dirty="0" smtClean="0"/>
              <a:t>If incidental fees or meal expenses are placed on the BTA, the BTA will be suspended, and repayment is required. </a:t>
            </a:r>
          </a:p>
          <a:p>
            <a:r>
              <a:rPr lang="en-US" dirty="0" smtClean="0"/>
              <a:t>If parking is placed on the room, but a car was not authorized, the BTA will be suspended, and repayment is required. </a:t>
            </a:r>
          </a:p>
          <a:p>
            <a:r>
              <a:rPr lang="en-US" dirty="0" smtClean="0"/>
              <a:t>If the BTA is used for lodging, a personal credit card must be presented at check in, and the traveler must review the lodging receipt during checkout. </a:t>
            </a:r>
          </a:p>
          <a:p>
            <a:pPr lvl="1"/>
            <a:r>
              <a:rPr lang="en-US" dirty="0" smtClean="0"/>
              <a:t>I know – I get the argument that “they slid the receipt under the door,” but that’s not an excuse. All travelers have a responsibility to verify their receipts. </a:t>
            </a:r>
            <a:endParaRPr lang="en-US" dirty="0"/>
          </a:p>
        </p:txBody>
      </p:sp>
    </p:spTree>
    <p:extLst>
      <p:ext uri="{BB962C8B-B14F-4D97-AF65-F5344CB8AC3E}">
        <p14:creationId xmlns:p14="http://schemas.microsoft.com/office/powerpoint/2010/main" val="3181726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Lodging	</a:t>
            </a:r>
            <a:endParaRPr lang="en-US" dirty="0"/>
          </a:p>
        </p:txBody>
      </p:sp>
      <p:sp>
        <p:nvSpPr>
          <p:cNvPr id="3" name="Content Placeholder 2"/>
          <p:cNvSpPr>
            <a:spLocks noGrp="1"/>
          </p:cNvSpPr>
          <p:nvPr>
            <p:ph idx="13"/>
          </p:nvPr>
        </p:nvSpPr>
        <p:spPr/>
        <p:txBody>
          <a:bodyPr/>
          <a:lstStyle/>
          <a:p>
            <a:r>
              <a:rPr lang="en-US" dirty="0"/>
              <a:t>Employees are expected to commute – to reduce costs – when the site of UAMS business is within 50 miles of the home address or official station, whichever is the shortest distance via major highway map mileage. </a:t>
            </a:r>
          </a:p>
          <a:p>
            <a:endParaRPr lang="en-US" dirty="0"/>
          </a:p>
        </p:txBody>
      </p:sp>
    </p:spTree>
    <p:extLst>
      <p:ext uri="{BB962C8B-B14F-4D97-AF65-F5344CB8AC3E}">
        <p14:creationId xmlns:p14="http://schemas.microsoft.com/office/powerpoint/2010/main" val="28441403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Meals</a:t>
            </a:r>
            <a:endParaRPr lang="en-US" dirty="0"/>
          </a:p>
        </p:txBody>
      </p:sp>
      <p:sp>
        <p:nvSpPr>
          <p:cNvPr id="3" name="Content Placeholder 2"/>
          <p:cNvSpPr>
            <a:spLocks noGrp="1"/>
          </p:cNvSpPr>
          <p:nvPr>
            <p:ph idx="13"/>
          </p:nvPr>
        </p:nvSpPr>
        <p:spPr/>
        <p:txBody>
          <a:bodyPr/>
          <a:lstStyle/>
          <a:p>
            <a:r>
              <a:rPr lang="en-US" dirty="0" smtClean="0"/>
              <a:t>Travelers cannot exceed 75% of the daily allowance for travel days, regardless of their flight times.</a:t>
            </a:r>
          </a:p>
          <a:p>
            <a:r>
              <a:rPr lang="en-US" dirty="0" smtClean="0"/>
              <a:t>Meals are not allowed in the city of official station. This includes at the Little Rock airport. </a:t>
            </a:r>
          </a:p>
          <a:p>
            <a:r>
              <a:rPr lang="en-US" dirty="0" smtClean="0"/>
              <a:t>Meals that are provided as part of an event cannot be reimbursed. </a:t>
            </a:r>
          </a:p>
          <a:p>
            <a:r>
              <a:rPr lang="en-US" dirty="0" smtClean="0"/>
              <a:t>Complimentary meals provided by airlines or hotels are not included in the meal calculations, and therefore do not count against the allowance for the day. </a:t>
            </a:r>
          </a:p>
          <a:p>
            <a:r>
              <a:rPr lang="en-US" dirty="0" smtClean="0"/>
              <a:t>Meals are not allowed without an overnight stay, in accordance with IRS Rules and Regulations, as well as State of Arkansas travel regulations. </a:t>
            </a:r>
          </a:p>
          <a:p>
            <a:r>
              <a:rPr lang="en-US" dirty="0" smtClean="0"/>
              <a:t>Alcohol is not a reimbursable expense. </a:t>
            </a:r>
          </a:p>
          <a:p>
            <a:r>
              <a:rPr lang="en-US" dirty="0" smtClean="0"/>
              <a:t>Room service meals are not allowed on the BTA, at all. Failure to review receipts for room service meals before submission to Travel Management will result in suspension of the BTA. </a:t>
            </a:r>
            <a:endParaRPr lang="en-US" dirty="0"/>
          </a:p>
        </p:txBody>
      </p:sp>
    </p:spTree>
    <p:extLst>
      <p:ext uri="{BB962C8B-B14F-4D97-AF65-F5344CB8AC3E}">
        <p14:creationId xmlns:p14="http://schemas.microsoft.com/office/powerpoint/2010/main" val="2788266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Airfare</a:t>
            </a:r>
            <a:endParaRPr lang="en-US" dirty="0"/>
          </a:p>
        </p:txBody>
      </p:sp>
      <p:sp>
        <p:nvSpPr>
          <p:cNvPr id="3" name="Content Placeholder 2"/>
          <p:cNvSpPr>
            <a:spLocks noGrp="1"/>
          </p:cNvSpPr>
          <p:nvPr>
            <p:ph idx="13"/>
          </p:nvPr>
        </p:nvSpPr>
        <p:spPr>
          <a:xfrm>
            <a:off x="1524000" y="1767840"/>
            <a:ext cx="10160000" cy="4251959"/>
          </a:xfrm>
        </p:spPr>
        <p:txBody>
          <a:bodyPr/>
          <a:lstStyle/>
          <a:p>
            <a:r>
              <a:rPr lang="en-US" dirty="0" smtClean="0"/>
              <a:t>Airfare must be booked at least two weeks in advance, when possible. </a:t>
            </a:r>
          </a:p>
          <a:p>
            <a:r>
              <a:rPr lang="en-US" dirty="0" smtClean="0"/>
              <a:t>Failure to identify travel needs in a timely fashion is not justification for booking outside of policy (i.e., “I forgot to book it,” or “the traveler forgot to submit it to me.”)</a:t>
            </a:r>
          </a:p>
          <a:p>
            <a:r>
              <a:rPr lang="en-US" dirty="0" smtClean="0"/>
              <a:t>Main cabin airfare is allowed, based on a blanket justification identifying the cost savings we realize from using main cabin.</a:t>
            </a:r>
          </a:p>
          <a:p>
            <a:r>
              <a:rPr lang="en-US" dirty="0" smtClean="0"/>
              <a:t>No upgrades of any kind are allowed. These include, but are not limited to: Delta Comfort, Main Plus, Economy Plus, Anytime, Senior, Business, Business Select, First Class, and so on. </a:t>
            </a:r>
          </a:p>
          <a:p>
            <a:r>
              <a:rPr lang="en-US" dirty="0" smtClean="0"/>
              <a:t>Third party booking tools are not allowed. </a:t>
            </a:r>
          </a:p>
          <a:p>
            <a:r>
              <a:rPr lang="en-US" dirty="0" smtClean="0"/>
              <a:t>Multiple airlines are not allowed. </a:t>
            </a:r>
          </a:p>
          <a:p>
            <a:r>
              <a:rPr lang="en-US" dirty="0" smtClean="0"/>
              <a:t>Seat upgrades are not allowed.</a:t>
            </a:r>
          </a:p>
          <a:p>
            <a:r>
              <a:rPr lang="en-US" dirty="0" smtClean="0"/>
              <a:t>Early bird check ins are not allowed. </a:t>
            </a:r>
          </a:p>
          <a:p>
            <a:r>
              <a:rPr lang="en-US" dirty="0" smtClean="0"/>
              <a:t>Baggage fees are restricted to the first checked bag each way, and UAMS will not reimburse oversize, overweight, or multiple bags.</a:t>
            </a:r>
          </a:p>
        </p:txBody>
      </p:sp>
    </p:spTree>
    <p:extLst>
      <p:ext uri="{BB962C8B-B14F-4D97-AF65-F5344CB8AC3E}">
        <p14:creationId xmlns:p14="http://schemas.microsoft.com/office/powerpoint/2010/main" val="26547434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Airfare	</a:t>
            </a:r>
            <a:endParaRPr lang="en-US" dirty="0"/>
          </a:p>
        </p:txBody>
      </p:sp>
      <p:sp>
        <p:nvSpPr>
          <p:cNvPr id="3" name="Content Placeholder 2"/>
          <p:cNvSpPr>
            <a:spLocks noGrp="1"/>
          </p:cNvSpPr>
          <p:nvPr>
            <p:ph idx="13"/>
          </p:nvPr>
        </p:nvSpPr>
        <p:spPr/>
        <p:txBody>
          <a:bodyPr/>
          <a:lstStyle/>
          <a:p>
            <a:r>
              <a:rPr lang="en-US" dirty="0" smtClean="0"/>
              <a:t>Airfare must be non-refundable.</a:t>
            </a:r>
          </a:p>
          <a:p>
            <a:r>
              <a:rPr lang="en-US" dirty="0" smtClean="0"/>
              <a:t>Airfare must be the most economical. At no time, should personal airfare miles be a determining factor in airline selection. </a:t>
            </a:r>
          </a:p>
          <a:p>
            <a:pPr lvl="1"/>
            <a:r>
              <a:rPr lang="en-US" dirty="0" smtClean="0"/>
              <a:t>Many times, we see airlines selected because of the traveler’s airline points, but a comparison airfare from an additional airline is much less, $300-$400 or more. </a:t>
            </a:r>
          </a:p>
          <a:p>
            <a:pPr lvl="1"/>
            <a:r>
              <a:rPr lang="en-US" dirty="0" smtClean="0"/>
              <a:t>If 1000 individuals did this when traveling, then that would be a cost of $300,000 - $400,000.</a:t>
            </a:r>
          </a:p>
        </p:txBody>
      </p:sp>
    </p:spTree>
    <p:extLst>
      <p:ext uri="{BB962C8B-B14F-4D97-AF65-F5344CB8AC3E}">
        <p14:creationId xmlns:p14="http://schemas.microsoft.com/office/powerpoint/2010/main" val="32258453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UAMS Sponsored Events</a:t>
            </a:r>
            <a:endParaRPr lang="en-US" dirty="0"/>
          </a:p>
        </p:txBody>
      </p:sp>
      <p:sp>
        <p:nvSpPr>
          <p:cNvPr id="3" name="Content Placeholder 2"/>
          <p:cNvSpPr>
            <a:spLocks noGrp="1"/>
          </p:cNvSpPr>
          <p:nvPr>
            <p:ph idx="13"/>
          </p:nvPr>
        </p:nvSpPr>
        <p:spPr/>
        <p:txBody>
          <a:bodyPr/>
          <a:lstStyle/>
          <a:p>
            <a:r>
              <a:rPr lang="en-US" dirty="0" smtClean="0"/>
              <a:t>For UAMS Sponsored events, lodging and meal amounts cannot exceed the maximum for the area. If your department is planning an event, please contact UAMS Travel Management during the planning phase.</a:t>
            </a:r>
            <a:endParaRPr lang="en-US" dirty="0"/>
          </a:p>
        </p:txBody>
      </p:sp>
    </p:spTree>
    <p:extLst>
      <p:ext uri="{BB962C8B-B14F-4D97-AF65-F5344CB8AC3E}">
        <p14:creationId xmlns:p14="http://schemas.microsoft.com/office/powerpoint/2010/main" val="27418255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Additional Transportation Modes</a:t>
            </a:r>
            <a:endParaRPr lang="en-US" dirty="0"/>
          </a:p>
        </p:txBody>
      </p:sp>
      <p:sp>
        <p:nvSpPr>
          <p:cNvPr id="3" name="Content Placeholder 2"/>
          <p:cNvSpPr>
            <a:spLocks noGrp="1"/>
          </p:cNvSpPr>
          <p:nvPr>
            <p:ph idx="13"/>
          </p:nvPr>
        </p:nvSpPr>
        <p:spPr/>
        <p:txBody>
          <a:bodyPr>
            <a:normAutofit/>
          </a:bodyPr>
          <a:lstStyle/>
          <a:p>
            <a:r>
              <a:rPr lang="en-US" dirty="0" smtClean="0"/>
              <a:t>Travel can be accomplished by multiple methods, but it must be the method that serves UAMS and the State most advantageously and economically. </a:t>
            </a:r>
          </a:p>
          <a:p>
            <a:r>
              <a:rPr lang="en-US" dirty="0" smtClean="0"/>
              <a:t>If a traveler chooses to drive to an out-of-state event, rather than fly, the traveler will be reimbursed the most economical as displayed on the driving versus flying. </a:t>
            </a:r>
          </a:p>
          <a:p>
            <a:r>
              <a:rPr lang="en-US" dirty="0" smtClean="0"/>
              <a:t>If a traveler chooses to drive to an out-of-state event, lodging can be allowed for every 400 miles driven, but only if ground transportation PLUS lodging and meal expenses are more economical than airfare estimates. </a:t>
            </a:r>
          </a:p>
          <a:p>
            <a:r>
              <a:rPr lang="en-US" dirty="0" smtClean="0"/>
              <a:t>Please use the most economical airfare, just as if you were purchasing an airfare. Too many times, we receive driving versus flying forms that are inflated. </a:t>
            </a:r>
          </a:p>
        </p:txBody>
      </p:sp>
    </p:spTree>
    <p:extLst>
      <p:ext uri="{BB962C8B-B14F-4D97-AF65-F5344CB8AC3E}">
        <p14:creationId xmlns:p14="http://schemas.microsoft.com/office/powerpoint/2010/main" val="7848154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Additional Transportation Modes	</a:t>
            </a:r>
            <a:endParaRPr lang="en-US" dirty="0"/>
          </a:p>
        </p:txBody>
      </p:sp>
      <p:sp>
        <p:nvSpPr>
          <p:cNvPr id="3" name="Content Placeholder 2"/>
          <p:cNvSpPr>
            <a:spLocks noGrp="1"/>
          </p:cNvSpPr>
          <p:nvPr>
            <p:ph idx="13"/>
          </p:nvPr>
        </p:nvSpPr>
        <p:spPr/>
        <p:txBody>
          <a:bodyPr/>
          <a:lstStyle/>
          <a:p>
            <a:r>
              <a:rPr lang="en-US" dirty="0"/>
              <a:t>Driving versus flying forms are only required for out-of-state travel where a traveler elected to drive. </a:t>
            </a:r>
          </a:p>
          <a:p>
            <a:r>
              <a:rPr lang="en-US" dirty="0"/>
              <a:t>Parking is an actual expense, but </a:t>
            </a:r>
            <a:r>
              <a:rPr lang="en-US" dirty="0" smtClean="0"/>
              <a:t>it will </a:t>
            </a:r>
            <a:r>
              <a:rPr lang="en-US" dirty="0"/>
              <a:t>only be reimbursed </a:t>
            </a:r>
            <a:r>
              <a:rPr lang="en-US" dirty="0" smtClean="0"/>
              <a:t>if the parking </a:t>
            </a:r>
            <a:r>
              <a:rPr lang="en-US" dirty="0"/>
              <a:t>actual expense + ground transportation costs are more economical than Airfare. </a:t>
            </a:r>
            <a:endParaRPr lang="en-US" dirty="0" smtClean="0"/>
          </a:p>
          <a:p>
            <a:r>
              <a:rPr lang="en-US" dirty="0" smtClean="0"/>
              <a:t>Privately owned aircraft may be reimbursed if it is more economical than commercial flight, or in-state, ground transportation. </a:t>
            </a:r>
            <a:endParaRPr lang="en-US" dirty="0"/>
          </a:p>
          <a:p>
            <a:endParaRPr lang="en-US" dirty="0"/>
          </a:p>
        </p:txBody>
      </p:sp>
    </p:spTree>
    <p:extLst>
      <p:ext uri="{BB962C8B-B14F-4D97-AF65-F5344CB8AC3E}">
        <p14:creationId xmlns:p14="http://schemas.microsoft.com/office/powerpoint/2010/main" val="11082905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Vehicle</a:t>
            </a:r>
            <a:endParaRPr lang="en-US" dirty="0"/>
          </a:p>
        </p:txBody>
      </p:sp>
      <p:sp>
        <p:nvSpPr>
          <p:cNvPr id="3" name="Content Placeholder 2"/>
          <p:cNvSpPr>
            <a:spLocks noGrp="1"/>
          </p:cNvSpPr>
          <p:nvPr>
            <p:ph idx="13"/>
          </p:nvPr>
        </p:nvSpPr>
        <p:spPr/>
        <p:txBody>
          <a:bodyPr/>
          <a:lstStyle/>
          <a:p>
            <a:r>
              <a:rPr lang="en-US" dirty="0" smtClean="0"/>
              <a:t>Mileage is currently reimbursed at 42 cents a mile, which is established by the State of Arkansas. </a:t>
            </a:r>
          </a:p>
          <a:p>
            <a:r>
              <a:rPr lang="en-US" dirty="0" smtClean="0"/>
              <a:t>Travelers should be advised that the federal rate for mileage on the GSA website is not what we are allowed to reimburse. </a:t>
            </a:r>
          </a:p>
          <a:p>
            <a:r>
              <a:rPr lang="en-US" dirty="0" smtClean="0"/>
              <a:t>For in-state events, a trip optimizer must be attached to each trip, and the traveler will be reimbursed the most economical mode between rental estimate or mileage reimbursement. </a:t>
            </a:r>
          </a:p>
          <a:p>
            <a:r>
              <a:rPr lang="en-US" dirty="0" smtClean="0"/>
              <a:t>Travel Management uses Google Maps to verify mileage. </a:t>
            </a:r>
          </a:p>
          <a:p>
            <a:r>
              <a:rPr lang="en-US" dirty="0" smtClean="0"/>
              <a:t>Mileage must be the shortest, MAJOR route.</a:t>
            </a:r>
          </a:p>
          <a:p>
            <a:endParaRPr lang="en-US" dirty="0"/>
          </a:p>
        </p:txBody>
      </p:sp>
    </p:spTree>
    <p:extLst>
      <p:ext uri="{BB962C8B-B14F-4D97-AF65-F5344CB8AC3E}">
        <p14:creationId xmlns:p14="http://schemas.microsoft.com/office/powerpoint/2010/main" val="22063267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Vehicle</a:t>
            </a:r>
            <a:endParaRPr lang="en-US" dirty="0"/>
          </a:p>
        </p:txBody>
      </p:sp>
      <p:sp>
        <p:nvSpPr>
          <p:cNvPr id="3" name="Content Placeholder 2"/>
          <p:cNvSpPr>
            <a:spLocks noGrp="1"/>
          </p:cNvSpPr>
          <p:nvPr>
            <p:ph idx="13"/>
          </p:nvPr>
        </p:nvSpPr>
        <p:spPr/>
        <p:txBody>
          <a:bodyPr/>
          <a:lstStyle/>
          <a:p>
            <a:r>
              <a:rPr lang="en-US" dirty="0" smtClean="0"/>
              <a:t>When two or more travelers are driving to the same event in one personal vehicle, the owner/operator of the vehicle is the only one eligible for reimbursement. </a:t>
            </a:r>
          </a:p>
          <a:p>
            <a:r>
              <a:rPr lang="en-US" dirty="0" smtClean="0"/>
              <a:t>UAMS employees should attempt to ride share when attending the same event accessible by ground transportation.</a:t>
            </a:r>
          </a:p>
          <a:p>
            <a:r>
              <a:rPr lang="en-US" dirty="0"/>
              <a:t>UAMS has no responsibility for the maintenance, operational costs, accidents, fines, insurance, etc., incurred by the operator of any personal vehicle used while on official business. </a:t>
            </a:r>
          </a:p>
          <a:p>
            <a:r>
              <a:rPr lang="en-US" dirty="0"/>
              <a:t>All applicable laws and regulations must be followed in the operation of any vehicle on official business, including compliance with the UAMS Safety Program.</a:t>
            </a:r>
          </a:p>
          <a:p>
            <a:r>
              <a:rPr lang="en-US" dirty="0"/>
              <a:t>All vehicles used in the performance of official duties at UAMS, for which a traveler is seeking mileage reimbursement, shall not display any political advertising. </a:t>
            </a:r>
          </a:p>
        </p:txBody>
      </p:sp>
    </p:spTree>
    <p:extLst>
      <p:ext uri="{BB962C8B-B14F-4D97-AF65-F5344CB8AC3E}">
        <p14:creationId xmlns:p14="http://schemas.microsoft.com/office/powerpoint/2010/main" val="1625422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Pre-Approvals	</a:t>
            </a:r>
            <a:endParaRPr lang="en-US" dirty="0"/>
          </a:p>
        </p:txBody>
      </p:sp>
      <p:sp>
        <p:nvSpPr>
          <p:cNvPr id="3" name="Content Placeholder 2"/>
          <p:cNvSpPr>
            <a:spLocks noGrp="1"/>
          </p:cNvSpPr>
          <p:nvPr>
            <p:ph idx="13"/>
          </p:nvPr>
        </p:nvSpPr>
        <p:spPr/>
        <p:txBody>
          <a:bodyPr/>
          <a:lstStyle/>
          <a:p>
            <a:r>
              <a:rPr lang="en-US" dirty="0" smtClean="0"/>
              <a:t>Please note, in accordance with UAMS Travel Manual 8.4.05a, “Any individual who incurs expenses without appropriate prior approvals is assuming a personal obligation for which they may be held liable.”</a:t>
            </a:r>
          </a:p>
          <a:p>
            <a:r>
              <a:rPr lang="en-US" dirty="0" smtClean="0"/>
              <a:t>Admin Guide 5.1.01, </a:t>
            </a:r>
            <a:r>
              <a:rPr lang="en-US" i="1" dirty="0" smtClean="0"/>
              <a:t>Procurement Policy</a:t>
            </a:r>
            <a:r>
              <a:rPr lang="en-US" dirty="0" smtClean="0"/>
              <a:t>, echoes this by stating, “Any individual making a purchase without a binding purchase order is assuming a personal obligation to the vendor for which he/she may be held liable.” </a:t>
            </a:r>
          </a:p>
          <a:p>
            <a:r>
              <a:rPr lang="en-US" dirty="0" smtClean="0"/>
              <a:t>This verbiage is also included in the upcoming Official Functions Admin Guide. </a:t>
            </a:r>
            <a:endParaRPr lang="en-US" dirty="0"/>
          </a:p>
        </p:txBody>
      </p:sp>
    </p:spTree>
    <p:extLst>
      <p:ext uri="{BB962C8B-B14F-4D97-AF65-F5344CB8AC3E}">
        <p14:creationId xmlns:p14="http://schemas.microsoft.com/office/powerpoint/2010/main" val="41735298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Rental Cars</a:t>
            </a:r>
            <a:endParaRPr lang="en-US" dirty="0"/>
          </a:p>
        </p:txBody>
      </p:sp>
      <p:sp>
        <p:nvSpPr>
          <p:cNvPr id="3" name="Content Placeholder 2"/>
          <p:cNvSpPr>
            <a:spLocks noGrp="1"/>
          </p:cNvSpPr>
          <p:nvPr>
            <p:ph idx="13"/>
          </p:nvPr>
        </p:nvSpPr>
        <p:spPr/>
        <p:txBody>
          <a:bodyPr/>
          <a:lstStyle/>
          <a:p>
            <a:r>
              <a:rPr lang="en-US" dirty="0" smtClean="0"/>
              <a:t>Out-of-state rentals must be preapproved by the Travel Administrator and Travel Management. Rentals must be more economical than other modes of transportation, or afford some cost savings on lodging. </a:t>
            </a:r>
          </a:p>
          <a:p>
            <a:r>
              <a:rPr lang="en-US" dirty="0" smtClean="0"/>
              <a:t>Any rental above mid-sized must also be approved, as an exception to policy.</a:t>
            </a:r>
          </a:p>
          <a:p>
            <a:r>
              <a:rPr lang="en-US" dirty="0" smtClean="0"/>
              <a:t>If a traveler is renting a vehicle and the kiosk offers a free upgrade, we will need justification, as this does result in higher fuel reimbursements. </a:t>
            </a:r>
          </a:p>
          <a:p>
            <a:r>
              <a:rPr lang="en-US" dirty="0" smtClean="0"/>
              <a:t>Failure to obtain </a:t>
            </a:r>
            <a:r>
              <a:rPr lang="en-US" dirty="0" err="1" smtClean="0"/>
              <a:t>pre-approval</a:t>
            </a:r>
            <a:r>
              <a:rPr lang="en-US" dirty="0" smtClean="0"/>
              <a:t> may result in denial of the expense, and/or suspension of the T-card.</a:t>
            </a:r>
          </a:p>
          <a:p>
            <a:r>
              <a:rPr lang="en-US" dirty="0" smtClean="0"/>
              <a:t>The statewide mandatory contract must be used. </a:t>
            </a:r>
          </a:p>
        </p:txBody>
      </p:sp>
    </p:spTree>
    <p:extLst>
      <p:ext uri="{BB962C8B-B14F-4D97-AF65-F5344CB8AC3E}">
        <p14:creationId xmlns:p14="http://schemas.microsoft.com/office/powerpoint/2010/main" val="8152351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Ground Transportation</a:t>
            </a:r>
            <a:endParaRPr lang="en-US" dirty="0"/>
          </a:p>
        </p:txBody>
      </p:sp>
      <p:sp>
        <p:nvSpPr>
          <p:cNvPr id="3" name="Content Placeholder 2"/>
          <p:cNvSpPr>
            <a:spLocks noGrp="1"/>
          </p:cNvSpPr>
          <p:nvPr>
            <p:ph idx="13"/>
          </p:nvPr>
        </p:nvSpPr>
        <p:spPr/>
        <p:txBody>
          <a:bodyPr/>
          <a:lstStyle/>
          <a:p>
            <a:r>
              <a:rPr lang="en-US" dirty="0" smtClean="0"/>
              <a:t>Uber and Lyft are preferred. </a:t>
            </a:r>
          </a:p>
          <a:p>
            <a:r>
              <a:rPr lang="en-US" dirty="0" smtClean="0"/>
              <a:t>Ground transportation to bars, attractions, or other personal expenses are not reimbursed. </a:t>
            </a:r>
          </a:p>
          <a:p>
            <a:r>
              <a:rPr lang="en-US" dirty="0" smtClean="0"/>
              <a:t>Ground transportation between 10:00 pm and 4:00 am are not allowed, unless it is for a flight.</a:t>
            </a:r>
          </a:p>
          <a:p>
            <a:r>
              <a:rPr lang="en-US" dirty="0" smtClean="0"/>
              <a:t>Uber and Lyft for meals are allowed. We only allow traditional taxis for meals in areas that are not serviced by Uber and Lyft.</a:t>
            </a:r>
          </a:p>
          <a:p>
            <a:pPr lvl="1"/>
            <a:r>
              <a:rPr lang="en-US" dirty="0" smtClean="0"/>
              <a:t>We review each request for reimbursement for meal transportation carefully. Anything outside of five miles of the event/hotel is not allowed. </a:t>
            </a:r>
          </a:p>
          <a:p>
            <a:pPr lvl="1"/>
            <a:r>
              <a:rPr lang="en-US" dirty="0" smtClean="0"/>
              <a:t>Negotiated hotels are typically held in convenient spots to enhance the experience. Therefore, numerous restaurants are located within the five mile radius we allow.</a:t>
            </a:r>
          </a:p>
        </p:txBody>
      </p:sp>
    </p:spTree>
    <p:extLst>
      <p:ext uri="{BB962C8B-B14F-4D97-AF65-F5344CB8AC3E}">
        <p14:creationId xmlns:p14="http://schemas.microsoft.com/office/powerpoint/2010/main" val="41468793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Misc</a:t>
            </a:r>
            <a:r>
              <a:rPr lang="en-US" dirty="0" smtClean="0"/>
              <a:t> Expenses</a:t>
            </a:r>
            <a:endParaRPr lang="en-US" dirty="0"/>
          </a:p>
        </p:txBody>
      </p:sp>
      <p:sp>
        <p:nvSpPr>
          <p:cNvPr id="3" name="Content Placeholder 2"/>
          <p:cNvSpPr>
            <a:spLocks noGrp="1"/>
          </p:cNvSpPr>
          <p:nvPr>
            <p:ph idx="13"/>
          </p:nvPr>
        </p:nvSpPr>
        <p:spPr/>
        <p:txBody>
          <a:bodyPr/>
          <a:lstStyle/>
          <a:p>
            <a:r>
              <a:rPr lang="en-US" dirty="0" smtClean="0"/>
              <a:t>Miscellaneous expenses are allowed with adequate justification. </a:t>
            </a:r>
          </a:p>
          <a:p>
            <a:pPr lvl="1"/>
            <a:r>
              <a:rPr lang="en-US" dirty="0" smtClean="0"/>
              <a:t>These can include items such as postage, small emergency supplies, etc.</a:t>
            </a:r>
          </a:p>
          <a:p>
            <a:pPr lvl="1"/>
            <a:r>
              <a:rPr lang="en-US" dirty="0" smtClean="0"/>
              <a:t>Best example of emergency supplies is if they get a headache or upset stomach and need to purchase Tylenol or </a:t>
            </a:r>
            <a:r>
              <a:rPr lang="en-US" dirty="0" err="1" smtClean="0"/>
              <a:t>Pepto</a:t>
            </a:r>
            <a:r>
              <a:rPr lang="en-US" dirty="0" smtClean="0"/>
              <a:t> while traveling.</a:t>
            </a:r>
          </a:p>
          <a:p>
            <a:pPr lvl="1"/>
            <a:r>
              <a:rPr lang="en-US" dirty="0" smtClean="0"/>
              <a:t>Receipts are required, with the justification. </a:t>
            </a:r>
            <a:endParaRPr lang="en-US" dirty="0"/>
          </a:p>
        </p:txBody>
      </p:sp>
    </p:spTree>
    <p:extLst>
      <p:ext uri="{BB962C8B-B14F-4D97-AF65-F5344CB8AC3E}">
        <p14:creationId xmlns:p14="http://schemas.microsoft.com/office/powerpoint/2010/main" val="30292742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Membership Dues</a:t>
            </a:r>
            <a:endParaRPr lang="en-US" dirty="0"/>
          </a:p>
        </p:txBody>
      </p:sp>
      <p:sp>
        <p:nvSpPr>
          <p:cNvPr id="3" name="Content Placeholder 2"/>
          <p:cNvSpPr>
            <a:spLocks noGrp="1"/>
          </p:cNvSpPr>
          <p:nvPr>
            <p:ph idx="13"/>
          </p:nvPr>
        </p:nvSpPr>
        <p:spPr/>
        <p:txBody>
          <a:bodyPr/>
          <a:lstStyle/>
          <a:p>
            <a:r>
              <a:rPr lang="en-US" b="1" u="sng" dirty="0" smtClean="0"/>
              <a:t>Membership dues are only allowed on the travel card IF there is an actual cost savings</a:t>
            </a:r>
            <a:r>
              <a:rPr lang="en-US" dirty="0" smtClean="0"/>
              <a:t>. </a:t>
            </a:r>
          </a:p>
          <a:p>
            <a:r>
              <a:rPr lang="en-US" dirty="0" smtClean="0"/>
              <a:t>For example:</a:t>
            </a:r>
          </a:p>
          <a:p>
            <a:pPr lvl="1"/>
            <a:r>
              <a:rPr lang="en-US" dirty="0" smtClean="0"/>
              <a:t>A conference registration is $1200 for non-members, $1000 for members.</a:t>
            </a:r>
          </a:p>
          <a:p>
            <a:pPr lvl="1"/>
            <a:r>
              <a:rPr lang="en-US" dirty="0" smtClean="0"/>
              <a:t>Membership fee is $700. </a:t>
            </a:r>
          </a:p>
          <a:p>
            <a:pPr lvl="1"/>
            <a:r>
              <a:rPr lang="en-US" dirty="0" smtClean="0"/>
              <a:t>There is no actual cost savings incurred. </a:t>
            </a:r>
          </a:p>
          <a:p>
            <a:pPr lvl="1"/>
            <a:r>
              <a:rPr lang="en-US" dirty="0" smtClean="0"/>
              <a:t>Signed justification to demonstrate the benefit to UAMS – not the traveler – for incurring the additional $500 is required. </a:t>
            </a:r>
            <a:endParaRPr lang="en-US" dirty="0"/>
          </a:p>
        </p:txBody>
      </p:sp>
    </p:spTree>
    <p:extLst>
      <p:ext uri="{BB962C8B-B14F-4D97-AF65-F5344CB8AC3E}">
        <p14:creationId xmlns:p14="http://schemas.microsoft.com/office/powerpoint/2010/main" val="6686770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Registration</a:t>
            </a:r>
            <a:endParaRPr lang="en-US" dirty="0"/>
          </a:p>
        </p:txBody>
      </p:sp>
      <p:sp>
        <p:nvSpPr>
          <p:cNvPr id="3" name="Content Placeholder 2"/>
          <p:cNvSpPr>
            <a:spLocks noGrp="1"/>
          </p:cNvSpPr>
          <p:nvPr>
            <p:ph idx="13"/>
          </p:nvPr>
        </p:nvSpPr>
        <p:spPr/>
        <p:txBody>
          <a:bodyPr/>
          <a:lstStyle/>
          <a:p>
            <a:r>
              <a:rPr lang="en-US" dirty="0" smtClean="0"/>
              <a:t>Conference registration is allowed. </a:t>
            </a:r>
          </a:p>
          <a:p>
            <a:r>
              <a:rPr lang="en-US" dirty="0" smtClean="0"/>
              <a:t>Guest registration cannot be paid on the BTA. </a:t>
            </a:r>
          </a:p>
          <a:p>
            <a:r>
              <a:rPr lang="en-US" dirty="0" smtClean="0"/>
              <a:t>Certain events that are available should not be paid for with the BTA. These include, but are not limited to:</a:t>
            </a:r>
          </a:p>
          <a:p>
            <a:pPr lvl="1"/>
            <a:r>
              <a:rPr lang="en-US" dirty="0" smtClean="0"/>
              <a:t>Sporting events, golf tournaments, soccer tournaments, fun runs, etc.</a:t>
            </a:r>
          </a:p>
          <a:p>
            <a:pPr lvl="1"/>
            <a:r>
              <a:rPr lang="en-US" dirty="0" smtClean="0"/>
              <a:t>Tours of any kind, i.e., boating tours of Baltimore Harbor; island tours in Seattle; museum tours</a:t>
            </a:r>
          </a:p>
          <a:p>
            <a:pPr lvl="1"/>
            <a:r>
              <a:rPr lang="en-US" dirty="0" smtClean="0"/>
              <a:t>“Block Parties” that occur offsite and are not limited to the conference attendees.</a:t>
            </a:r>
          </a:p>
          <a:p>
            <a:pPr lvl="1"/>
            <a:r>
              <a:rPr lang="en-US" dirty="0" smtClean="0"/>
              <a:t>Amusement park excursions.</a:t>
            </a:r>
          </a:p>
          <a:p>
            <a:pPr lvl="1"/>
            <a:r>
              <a:rPr lang="en-US" dirty="0" smtClean="0"/>
              <a:t>Clothing, backpacks, souvenirs, etc. </a:t>
            </a:r>
            <a:endParaRPr lang="en-US" dirty="0"/>
          </a:p>
        </p:txBody>
      </p:sp>
    </p:spTree>
    <p:extLst>
      <p:ext uri="{BB962C8B-B14F-4D97-AF65-F5344CB8AC3E}">
        <p14:creationId xmlns:p14="http://schemas.microsoft.com/office/powerpoint/2010/main" val="1914167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Parking and Tolls</a:t>
            </a:r>
            <a:endParaRPr lang="en-US" dirty="0"/>
          </a:p>
        </p:txBody>
      </p:sp>
      <p:sp>
        <p:nvSpPr>
          <p:cNvPr id="3" name="Content Placeholder 2"/>
          <p:cNvSpPr>
            <a:spLocks noGrp="1"/>
          </p:cNvSpPr>
          <p:nvPr>
            <p:ph idx="13"/>
          </p:nvPr>
        </p:nvSpPr>
        <p:spPr/>
        <p:txBody>
          <a:bodyPr>
            <a:normAutofit lnSpcReduction="10000"/>
          </a:bodyPr>
          <a:lstStyle/>
          <a:p>
            <a:r>
              <a:rPr lang="en-US" dirty="0" smtClean="0"/>
              <a:t>Tolls are allowed/reimbursed if the vehicle is justified. For example, if a traveler in Fort Smith is taking a rental to Tulsa, the toll fees are allowed, although many rentals will have an express pass. </a:t>
            </a:r>
          </a:p>
          <a:p>
            <a:pPr lvl="1"/>
            <a:r>
              <a:rPr lang="en-US" dirty="0" smtClean="0"/>
              <a:t>If the vehicle is not justified, we will not reimburse tolls. For example, if a traveler drives to Orlando because they are accompanied by family, we will not reimburse tolls unless ground transportation was more economical, and only for the actual business dates. </a:t>
            </a:r>
          </a:p>
          <a:p>
            <a:r>
              <a:rPr lang="en-US" dirty="0" smtClean="0"/>
              <a:t>Airport parking is allowable, as is mileage to and from the official station to the airport (20 mile cap in LR). </a:t>
            </a:r>
          </a:p>
          <a:p>
            <a:r>
              <a:rPr lang="en-US" dirty="0" smtClean="0"/>
              <a:t>Airport parking is limited to the most economical one step up from the peanut lot. </a:t>
            </a:r>
          </a:p>
          <a:p>
            <a:pPr lvl="1"/>
            <a:r>
              <a:rPr lang="en-US" dirty="0" smtClean="0"/>
              <a:t>Currently that is $10/day plus 9% tax.</a:t>
            </a:r>
          </a:p>
          <a:p>
            <a:pPr lvl="1"/>
            <a:r>
              <a:rPr lang="en-US" dirty="0" smtClean="0"/>
              <a:t>Valet parking, covered parking, etc., are not allowed, as these are conveniences for the employee. </a:t>
            </a:r>
          </a:p>
          <a:p>
            <a:pPr marL="173037" lvl="1" indent="0">
              <a:buNone/>
            </a:pPr>
            <a:endParaRPr lang="en-US" dirty="0"/>
          </a:p>
        </p:txBody>
      </p:sp>
    </p:spTree>
    <p:extLst>
      <p:ext uri="{BB962C8B-B14F-4D97-AF65-F5344CB8AC3E}">
        <p14:creationId xmlns:p14="http://schemas.microsoft.com/office/powerpoint/2010/main" val="17693871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Content Placeholder 2"/>
          <p:cNvSpPr>
            <a:spLocks noGrp="1"/>
          </p:cNvSpPr>
          <p:nvPr>
            <p:ph idx="13"/>
          </p:nvPr>
        </p:nvSpPr>
        <p:spPr/>
        <p:txBody>
          <a:bodyPr/>
          <a:lstStyle/>
          <a:p>
            <a:r>
              <a:rPr lang="en-US" dirty="0" smtClean="0"/>
              <a:t>Items not reimbursable:</a:t>
            </a:r>
          </a:p>
          <a:p>
            <a:pPr lvl="1"/>
            <a:r>
              <a:rPr lang="en-US" dirty="0" smtClean="0"/>
              <a:t>Personal entertainment</a:t>
            </a:r>
          </a:p>
          <a:p>
            <a:pPr lvl="1"/>
            <a:r>
              <a:rPr lang="en-US" dirty="0" smtClean="0"/>
              <a:t>Cleaning</a:t>
            </a:r>
          </a:p>
          <a:p>
            <a:pPr lvl="1"/>
            <a:r>
              <a:rPr lang="en-US" dirty="0" smtClean="0"/>
              <a:t>Laundry</a:t>
            </a:r>
          </a:p>
          <a:p>
            <a:pPr lvl="1"/>
            <a:r>
              <a:rPr lang="en-US" dirty="0" smtClean="0"/>
              <a:t>Valet Service (valet parking is only allowed if self-parking is not available)</a:t>
            </a:r>
          </a:p>
          <a:p>
            <a:pPr lvl="1"/>
            <a:r>
              <a:rPr lang="en-US" dirty="0" smtClean="0"/>
              <a:t>Movies</a:t>
            </a:r>
          </a:p>
          <a:p>
            <a:pPr lvl="1"/>
            <a:r>
              <a:rPr lang="en-US" dirty="0" smtClean="0"/>
              <a:t>Alcohol</a:t>
            </a:r>
          </a:p>
          <a:p>
            <a:pPr lvl="1"/>
            <a:r>
              <a:rPr lang="en-US" dirty="0" smtClean="0"/>
              <a:t>Flowers</a:t>
            </a:r>
          </a:p>
          <a:p>
            <a:pPr lvl="1"/>
            <a:r>
              <a:rPr lang="en-US" dirty="0" smtClean="0"/>
              <a:t>Most printing services (these are reviewed case-by-case)</a:t>
            </a:r>
            <a:endParaRPr lang="en-US" dirty="0"/>
          </a:p>
        </p:txBody>
      </p:sp>
    </p:spTree>
    <p:extLst>
      <p:ext uri="{BB962C8B-B14F-4D97-AF65-F5344CB8AC3E}">
        <p14:creationId xmlns:p14="http://schemas.microsoft.com/office/powerpoint/2010/main" val="33100446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2"/>
            <a:ext cx="10363200" cy="853439"/>
          </a:xfrm>
        </p:spPr>
        <p:txBody>
          <a:bodyPr>
            <a:normAutofit fontScale="90000"/>
          </a:bodyPr>
          <a:lstStyle/>
          <a:p>
            <a:r>
              <a:rPr lang="en-US" dirty="0" smtClean="0"/>
              <a:t>Employee Events</a:t>
            </a:r>
            <a:br>
              <a:rPr lang="en-US" dirty="0" smtClean="0"/>
            </a:br>
            <a:r>
              <a:rPr lang="en-US" dirty="0" smtClean="0"/>
              <a:t>	</a:t>
            </a:r>
            <a:endParaRPr lang="en-US" dirty="0"/>
          </a:p>
        </p:txBody>
      </p:sp>
      <p:sp>
        <p:nvSpPr>
          <p:cNvPr id="3" name="Content Placeholder 2"/>
          <p:cNvSpPr>
            <a:spLocks noGrp="1"/>
          </p:cNvSpPr>
          <p:nvPr>
            <p:ph idx="13"/>
          </p:nvPr>
        </p:nvSpPr>
        <p:spPr/>
        <p:txBody>
          <a:bodyPr/>
          <a:lstStyle/>
          <a:p>
            <a:r>
              <a:rPr lang="en-US" dirty="0" smtClean="0"/>
              <a:t>Expenses for rental space, decorations, entertainment, or other arrangements in connection with banquets held solely for the benefit of employees are not allowed. </a:t>
            </a:r>
            <a:endParaRPr lang="en-US" dirty="0"/>
          </a:p>
        </p:txBody>
      </p:sp>
    </p:spTree>
    <p:extLst>
      <p:ext uri="{BB962C8B-B14F-4D97-AF65-F5344CB8AC3E}">
        <p14:creationId xmlns:p14="http://schemas.microsoft.com/office/powerpoint/2010/main" val="15332969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Direct Billing</a:t>
            </a:r>
            <a:endParaRPr lang="en-US" dirty="0"/>
          </a:p>
        </p:txBody>
      </p:sp>
      <p:sp>
        <p:nvSpPr>
          <p:cNvPr id="3" name="Content Placeholder 2"/>
          <p:cNvSpPr>
            <a:spLocks noGrp="1"/>
          </p:cNvSpPr>
          <p:nvPr>
            <p:ph idx="13"/>
          </p:nvPr>
        </p:nvSpPr>
        <p:spPr/>
        <p:txBody>
          <a:bodyPr/>
          <a:lstStyle/>
          <a:p>
            <a:r>
              <a:rPr lang="en-US" b="1" dirty="0" smtClean="0"/>
              <a:t>Direct billing of expenses should occur through the departmental T-card’s. </a:t>
            </a:r>
          </a:p>
          <a:p>
            <a:r>
              <a:rPr lang="en-US" b="1" dirty="0" smtClean="0"/>
              <a:t>Direct billing of lodging expenses through vendor pay will not be allowed with Workday. </a:t>
            </a:r>
            <a:endParaRPr lang="en-US" b="1" dirty="0"/>
          </a:p>
        </p:txBody>
      </p:sp>
    </p:spTree>
    <p:extLst>
      <p:ext uri="{BB962C8B-B14F-4D97-AF65-F5344CB8AC3E}">
        <p14:creationId xmlns:p14="http://schemas.microsoft.com/office/powerpoint/2010/main" val="33559824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Travel Advances</a:t>
            </a:r>
            <a:endParaRPr lang="en-US" dirty="0"/>
          </a:p>
        </p:txBody>
      </p:sp>
      <p:sp>
        <p:nvSpPr>
          <p:cNvPr id="3" name="Content Placeholder 2"/>
          <p:cNvSpPr>
            <a:spLocks noGrp="1"/>
          </p:cNvSpPr>
          <p:nvPr>
            <p:ph idx="13"/>
          </p:nvPr>
        </p:nvSpPr>
        <p:spPr/>
        <p:txBody>
          <a:bodyPr/>
          <a:lstStyle/>
          <a:p>
            <a:r>
              <a:rPr lang="en-US" dirty="0" smtClean="0"/>
              <a:t>For more information about travel advances, please review Admin Guide 8.4.03, </a:t>
            </a:r>
            <a:r>
              <a:rPr lang="en-US" i="1" dirty="0" smtClean="0"/>
              <a:t>Travel Advance Requests</a:t>
            </a:r>
            <a:r>
              <a:rPr lang="en-US" dirty="0" smtClean="0"/>
              <a:t>. </a:t>
            </a:r>
          </a:p>
          <a:p>
            <a:r>
              <a:rPr lang="en-US" dirty="0" smtClean="0"/>
              <a:t>Travel advance requests are not allowed for airfare, registration, lodging, rental, etc., as the BTA can be utilized for most travel expenses. </a:t>
            </a:r>
          </a:p>
          <a:p>
            <a:r>
              <a:rPr lang="en-US" dirty="0" smtClean="0"/>
              <a:t>Travel advances for meals are allowed, at 50% of the maximum meal allowance for the event. </a:t>
            </a:r>
          </a:p>
          <a:p>
            <a:r>
              <a:rPr lang="en-US" dirty="0" smtClean="0"/>
              <a:t>Meals that are provided by the event are not included in the travel advance calculation. </a:t>
            </a:r>
          </a:p>
          <a:p>
            <a:r>
              <a:rPr lang="en-US" dirty="0" smtClean="0"/>
              <a:t>Itemized meal receipts are required, if a travel advance is used. </a:t>
            </a:r>
          </a:p>
          <a:p>
            <a:r>
              <a:rPr lang="en-US" dirty="0" smtClean="0"/>
              <a:t>Travel advances are loans to the employee, and any unused portion must be repaid to UAMS within 15 days of their return from travel. </a:t>
            </a:r>
          </a:p>
        </p:txBody>
      </p:sp>
    </p:spTree>
    <p:extLst>
      <p:ext uri="{BB962C8B-B14F-4D97-AF65-F5344CB8AC3E}">
        <p14:creationId xmlns:p14="http://schemas.microsoft.com/office/powerpoint/2010/main" val="1976154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Official Functions vs. Official Guests</a:t>
            </a:r>
            <a:endParaRPr lang="en-US" dirty="0"/>
          </a:p>
        </p:txBody>
      </p:sp>
      <p:sp>
        <p:nvSpPr>
          <p:cNvPr id="3" name="Content Placeholder 2"/>
          <p:cNvSpPr>
            <a:spLocks noGrp="1"/>
          </p:cNvSpPr>
          <p:nvPr>
            <p:ph idx="13"/>
          </p:nvPr>
        </p:nvSpPr>
        <p:spPr/>
        <p:txBody>
          <a:bodyPr/>
          <a:lstStyle/>
          <a:p>
            <a:r>
              <a:rPr lang="en-US" dirty="0" smtClean="0"/>
              <a:t>Travel for Official Guests of UAMS/Arkansas is NOT the same as Official Functions. </a:t>
            </a:r>
          </a:p>
          <a:p>
            <a:r>
              <a:rPr lang="en-US" dirty="0" smtClean="0"/>
              <a:t>Official Functions are meals/events that involve our current employees and students. </a:t>
            </a:r>
          </a:p>
          <a:p>
            <a:r>
              <a:rPr lang="en-US" dirty="0" smtClean="0"/>
              <a:t>Examples of Official Functions include Recruiting, Guest Speakers, Student Events.</a:t>
            </a:r>
          </a:p>
          <a:p>
            <a:r>
              <a:rPr lang="en-US" dirty="0" smtClean="0"/>
              <a:t>The expenses that an Official GUEST incurs while visiting are NOT official functions. </a:t>
            </a:r>
          </a:p>
          <a:p>
            <a:r>
              <a:rPr lang="en-US" dirty="0" smtClean="0"/>
              <a:t>Expenses for Official Guests are processed through Procurement in SAP.</a:t>
            </a:r>
          </a:p>
          <a:p>
            <a:r>
              <a:rPr lang="en-US" dirty="0" smtClean="0"/>
              <a:t>In Workday, all travel-related expenses will route through Travel Management, regardless of employee or guest. </a:t>
            </a:r>
            <a:endParaRPr lang="en-US" dirty="0"/>
          </a:p>
        </p:txBody>
      </p:sp>
    </p:spTree>
    <p:extLst>
      <p:ext uri="{BB962C8B-B14F-4D97-AF65-F5344CB8AC3E}">
        <p14:creationId xmlns:p14="http://schemas.microsoft.com/office/powerpoint/2010/main" val="27681961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Drivers Safety Program</a:t>
            </a:r>
            <a:endParaRPr lang="en-US" dirty="0"/>
          </a:p>
        </p:txBody>
      </p:sp>
      <p:sp>
        <p:nvSpPr>
          <p:cNvPr id="3" name="Content Placeholder 2"/>
          <p:cNvSpPr>
            <a:spLocks noGrp="1"/>
          </p:cNvSpPr>
          <p:nvPr>
            <p:ph idx="13"/>
          </p:nvPr>
        </p:nvSpPr>
        <p:spPr/>
        <p:txBody>
          <a:bodyPr/>
          <a:lstStyle/>
          <a:p>
            <a:r>
              <a:rPr lang="en-US" dirty="0" smtClean="0"/>
              <a:t>All employees who drive for official UAMS business must be enrolled in the Drivers Safety Program AND authorized to drive, regardless of whether they are seeking reimbursement. Please review 11.1.10, </a:t>
            </a:r>
            <a:r>
              <a:rPr lang="en-US" i="1" dirty="0" smtClean="0"/>
              <a:t>Vehicle Driver Safety Program</a:t>
            </a:r>
            <a:r>
              <a:rPr lang="en-US" dirty="0" smtClean="0"/>
              <a:t>. </a:t>
            </a:r>
          </a:p>
          <a:p>
            <a:r>
              <a:rPr lang="en-US" dirty="0" smtClean="0"/>
              <a:t>This is regardless of the type of vehicle they are using – UAMS, rental, or personal. </a:t>
            </a:r>
          </a:p>
          <a:p>
            <a:r>
              <a:rPr lang="en-US" dirty="0" smtClean="0"/>
              <a:t>If an employee is NOT authorized to drive, they will not be authorized for any driving expense: mileage, rental, parking, tolls. </a:t>
            </a:r>
          </a:p>
          <a:p>
            <a:r>
              <a:rPr lang="en-US" b="1" dirty="0" smtClean="0"/>
              <a:t>Travelers ARE notified when they are not authorized to drive, so they should not be driving, or submit for reimbursement. </a:t>
            </a:r>
            <a:endParaRPr lang="en-US" b="1" dirty="0"/>
          </a:p>
        </p:txBody>
      </p:sp>
    </p:spTree>
    <p:extLst>
      <p:ext uri="{BB962C8B-B14F-4D97-AF65-F5344CB8AC3E}">
        <p14:creationId xmlns:p14="http://schemas.microsoft.com/office/powerpoint/2010/main" val="10468173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Compliance</a:t>
            </a:r>
            <a:endParaRPr lang="en-US" dirty="0"/>
          </a:p>
        </p:txBody>
      </p:sp>
      <p:sp>
        <p:nvSpPr>
          <p:cNvPr id="3" name="Content Placeholder 2"/>
          <p:cNvSpPr>
            <a:spLocks noGrp="1"/>
          </p:cNvSpPr>
          <p:nvPr>
            <p:ph idx="13"/>
          </p:nvPr>
        </p:nvSpPr>
        <p:spPr/>
        <p:txBody>
          <a:bodyPr/>
          <a:lstStyle/>
          <a:p>
            <a:r>
              <a:rPr lang="en-US" dirty="0" smtClean="0"/>
              <a:t>All international travelers must complete the international compliance forms found on the UAMS International Compliance website. This is not our program, we just assist to ensure compliance by all international travelers. There is a link on our website, but any issues or problems with the form will have to route through International Compliance. </a:t>
            </a:r>
            <a:endParaRPr lang="en-US" dirty="0"/>
          </a:p>
        </p:txBody>
      </p:sp>
    </p:spTree>
    <p:extLst>
      <p:ext uri="{BB962C8B-B14F-4D97-AF65-F5344CB8AC3E}">
        <p14:creationId xmlns:p14="http://schemas.microsoft.com/office/powerpoint/2010/main" val="38686162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Travel Training</a:t>
            </a:r>
            <a:endParaRPr lang="en-US" dirty="0"/>
          </a:p>
        </p:txBody>
      </p:sp>
      <p:sp>
        <p:nvSpPr>
          <p:cNvPr id="3" name="Content Placeholder 2"/>
          <p:cNvSpPr>
            <a:spLocks noGrp="1"/>
          </p:cNvSpPr>
          <p:nvPr>
            <p:ph idx="13"/>
          </p:nvPr>
        </p:nvSpPr>
        <p:spPr/>
        <p:txBody>
          <a:bodyPr/>
          <a:lstStyle/>
          <a:p>
            <a:r>
              <a:rPr lang="en-US" dirty="0" smtClean="0"/>
              <a:t>Please email me with any questions you have </a:t>
            </a:r>
            <a:r>
              <a:rPr lang="en-US" dirty="0" smtClean="0">
                <a:sym typeface="Wingdings" panose="05000000000000000000" pitchFamily="2" charset="2"/>
              </a:rPr>
              <a:t> </a:t>
            </a:r>
          </a:p>
          <a:p>
            <a:r>
              <a:rPr lang="en-US" dirty="0" smtClean="0">
                <a:sym typeface="Wingdings" panose="05000000000000000000" pitchFamily="2" charset="2"/>
              </a:rPr>
              <a:t>Thank you for attending!</a:t>
            </a:r>
            <a:endParaRPr lang="en-US" dirty="0"/>
          </a:p>
        </p:txBody>
      </p:sp>
    </p:spTree>
    <p:extLst>
      <p:ext uri="{BB962C8B-B14F-4D97-AF65-F5344CB8AC3E}">
        <p14:creationId xmlns:p14="http://schemas.microsoft.com/office/powerpoint/2010/main" val="3973510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Official Functions	</a:t>
            </a:r>
            <a:endParaRPr lang="en-US" dirty="0"/>
          </a:p>
        </p:txBody>
      </p:sp>
      <p:sp>
        <p:nvSpPr>
          <p:cNvPr id="3" name="Content Placeholder 2"/>
          <p:cNvSpPr>
            <a:spLocks noGrp="1"/>
          </p:cNvSpPr>
          <p:nvPr>
            <p:ph idx="13"/>
          </p:nvPr>
        </p:nvSpPr>
        <p:spPr/>
        <p:txBody>
          <a:bodyPr>
            <a:normAutofit fontScale="92500" lnSpcReduction="10000"/>
          </a:bodyPr>
          <a:lstStyle/>
          <a:p>
            <a:r>
              <a:rPr lang="en-US" dirty="0" smtClean="0"/>
              <a:t>ALL expenses must be pre-approved, in accordance with State of Arkansas financial management guide. </a:t>
            </a:r>
            <a:endParaRPr lang="en-US" dirty="0"/>
          </a:p>
          <a:p>
            <a:r>
              <a:rPr lang="en-US" dirty="0" smtClean="0"/>
              <a:t>Official functions cannot be reimbursed or paid without prior approval. </a:t>
            </a:r>
          </a:p>
          <a:p>
            <a:r>
              <a:rPr lang="en-US" dirty="0" smtClean="0"/>
              <a:t>Approval and payment of official functions is now done through the SAP Travel Module. </a:t>
            </a:r>
          </a:p>
          <a:p>
            <a:pPr lvl="1"/>
            <a:r>
              <a:rPr lang="en-US" b="1" dirty="0" smtClean="0"/>
              <a:t>Please enter “Official Function” ONLY as the reason in the general trip data</a:t>
            </a:r>
            <a:r>
              <a:rPr lang="en-US" dirty="0" smtClean="0"/>
              <a:t>. </a:t>
            </a:r>
          </a:p>
          <a:p>
            <a:r>
              <a:rPr lang="en-US" dirty="0" smtClean="0"/>
              <a:t>Events planning is only approving the use of space and entry into the master calendar. They cannot provide fiscal approval. </a:t>
            </a:r>
          </a:p>
          <a:p>
            <a:r>
              <a:rPr lang="en-US" dirty="0" smtClean="0"/>
              <a:t>The Official Function form must describe the event AND the benefit to UAMS. It is essentially a justification form, since the State of Arkansas has strict regulations surrounding meals. </a:t>
            </a:r>
          </a:p>
          <a:p>
            <a:r>
              <a:rPr lang="en-US" dirty="0" smtClean="0"/>
              <a:t>Requestors and those who will be reimbursed cannot approve their own forms. </a:t>
            </a:r>
          </a:p>
          <a:p>
            <a:r>
              <a:rPr lang="en-US" dirty="0" smtClean="0"/>
              <a:t>Please submit these as soon as possible for approval AND payment. </a:t>
            </a:r>
          </a:p>
          <a:p>
            <a:r>
              <a:rPr lang="en-US" dirty="0" smtClean="0"/>
              <a:t>Please note, UAMS employees cannot exceed the maximum allowance per day. So, if there are two events in one day (lunch and dinner), they are still limited by the maximum allowance for the day. </a:t>
            </a:r>
            <a:endParaRPr lang="en-US" dirty="0"/>
          </a:p>
        </p:txBody>
      </p:sp>
    </p:spTree>
    <p:extLst>
      <p:ext uri="{BB962C8B-B14F-4D97-AF65-F5344CB8AC3E}">
        <p14:creationId xmlns:p14="http://schemas.microsoft.com/office/powerpoint/2010/main" val="908994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Official Functions - Payments</a:t>
            </a:r>
            <a:endParaRPr lang="en-US" dirty="0"/>
          </a:p>
        </p:txBody>
      </p:sp>
      <p:sp>
        <p:nvSpPr>
          <p:cNvPr id="3" name="Content Placeholder 2"/>
          <p:cNvSpPr>
            <a:spLocks noGrp="1"/>
          </p:cNvSpPr>
          <p:nvPr>
            <p:ph idx="13"/>
          </p:nvPr>
        </p:nvSpPr>
        <p:spPr/>
        <p:txBody>
          <a:bodyPr>
            <a:normAutofit fontScale="92500"/>
          </a:bodyPr>
          <a:lstStyle/>
          <a:p>
            <a:r>
              <a:rPr lang="en-US" dirty="0" smtClean="0"/>
              <a:t>These should be submitted immediately after the event has concluded, in order to expedite processing. </a:t>
            </a:r>
          </a:p>
          <a:p>
            <a:r>
              <a:rPr lang="en-US" dirty="0" smtClean="0"/>
              <a:t>Please use GFI and GFPI, for proper GL tracking. (GFPI is vendor pay, GFI is a reimbursement)</a:t>
            </a:r>
          </a:p>
          <a:p>
            <a:r>
              <a:rPr lang="en-US" dirty="0" smtClean="0"/>
              <a:t>For vendor payments, we must have the vendor number included either in the comments or the notes. </a:t>
            </a:r>
          </a:p>
          <a:p>
            <a:r>
              <a:rPr lang="en-US" dirty="0" smtClean="0"/>
              <a:t>For events where fewer than 10 people are in attendance, a breakdown of individual items is required. </a:t>
            </a:r>
          </a:p>
          <a:p>
            <a:pPr lvl="1"/>
            <a:r>
              <a:rPr lang="en-US" dirty="0" smtClean="0"/>
              <a:t>These can be paid from one receipt/invoice, but we need to ensure our employees are not exceeding the daily meal maximum. </a:t>
            </a:r>
          </a:p>
          <a:p>
            <a:pPr lvl="1"/>
            <a:r>
              <a:rPr lang="en-US" b="1" dirty="0" smtClean="0"/>
              <a:t>The daily meal maximum INCLUDES: the meal, 15% tip, and taxes. Therefore, if an employee attends a meal in Little Rock and their meal amount is $54 BEFORE taxes and tips, then their portion must be capped at $59. We cannot exceed the maximum allowed for any reason for employees. </a:t>
            </a:r>
            <a:endParaRPr lang="en-US" b="1" dirty="0"/>
          </a:p>
        </p:txBody>
      </p:sp>
    </p:spTree>
    <p:extLst>
      <p:ext uri="{BB962C8B-B14F-4D97-AF65-F5344CB8AC3E}">
        <p14:creationId xmlns:p14="http://schemas.microsoft.com/office/powerpoint/2010/main" val="2810489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Official Function v. Travel</a:t>
            </a:r>
            <a:endParaRPr lang="en-US" dirty="0"/>
          </a:p>
        </p:txBody>
      </p:sp>
      <p:sp>
        <p:nvSpPr>
          <p:cNvPr id="3" name="Content Placeholder 2"/>
          <p:cNvSpPr>
            <a:spLocks noGrp="1"/>
          </p:cNvSpPr>
          <p:nvPr>
            <p:ph idx="13"/>
          </p:nvPr>
        </p:nvSpPr>
        <p:spPr/>
        <p:txBody>
          <a:bodyPr/>
          <a:lstStyle/>
          <a:p>
            <a:r>
              <a:rPr lang="en-US" dirty="0" smtClean="0"/>
              <a:t>Official functions can sometimes occur in conjunction with travel. For example, a traveler attends a meeting in New Orleans, where they intend to take some potential faculty recruits to dinner. In a situation such as this, the signed Official Function Form must be provided during the trip request. Without this form, justifying why several regulations are being circumvented, we cannot reimburse the meal. </a:t>
            </a:r>
          </a:p>
          <a:p>
            <a:r>
              <a:rPr lang="en-US" dirty="0" smtClean="0"/>
              <a:t>However, using the same traveler as an example, if they are traveling to Louisiana for a conference, but have no intention to conduct an Official Function while there, we do not need the Official Function Form. </a:t>
            </a:r>
          </a:p>
          <a:p>
            <a:r>
              <a:rPr lang="en-US" dirty="0" smtClean="0"/>
              <a:t>The same is true in state – please </a:t>
            </a:r>
            <a:r>
              <a:rPr lang="en-US" i="1" dirty="0" smtClean="0"/>
              <a:t>only</a:t>
            </a:r>
            <a:r>
              <a:rPr lang="en-US" dirty="0" smtClean="0"/>
              <a:t> include the Official Function Form if it </a:t>
            </a:r>
            <a:r>
              <a:rPr lang="en-US" i="1" dirty="0" smtClean="0"/>
              <a:t>is</a:t>
            </a:r>
            <a:r>
              <a:rPr lang="en-US" dirty="0" smtClean="0"/>
              <a:t> an </a:t>
            </a:r>
            <a:r>
              <a:rPr lang="en-US" b="1" dirty="0" smtClean="0"/>
              <a:t>actual</a:t>
            </a:r>
            <a:r>
              <a:rPr lang="en-US" dirty="0" smtClean="0"/>
              <a:t> Official Function. </a:t>
            </a:r>
            <a:endParaRPr lang="en-US" dirty="0"/>
          </a:p>
        </p:txBody>
      </p:sp>
    </p:spTree>
    <p:extLst>
      <p:ext uri="{BB962C8B-B14F-4D97-AF65-F5344CB8AC3E}">
        <p14:creationId xmlns:p14="http://schemas.microsoft.com/office/powerpoint/2010/main" val="1552097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Gratuities</a:t>
            </a:r>
            <a:endParaRPr lang="en-US" dirty="0"/>
          </a:p>
        </p:txBody>
      </p:sp>
      <p:sp>
        <p:nvSpPr>
          <p:cNvPr id="3" name="Content Placeholder 2"/>
          <p:cNvSpPr>
            <a:spLocks noGrp="1"/>
          </p:cNvSpPr>
          <p:nvPr>
            <p:ph idx="13"/>
          </p:nvPr>
        </p:nvSpPr>
        <p:spPr/>
        <p:txBody>
          <a:bodyPr/>
          <a:lstStyle/>
          <a:p>
            <a:r>
              <a:rPr lang="en-US" dirty="0" smtClean="0"/>
              <a:t>Tips cannot exceed 15% for any meal or ground transportation. The exception for this is meals that have eight or more people. </a:t>
            </a:r>
          </a:p>
          <a:p>
            <a:r>
              <a:rPr lang="en-US" dirty="0" smtClean="0"/>
              <a:t>This does apply to Official Functions. UAMS employees have a responsibility to ensure they are not charged a tip in excess of 15% for an official function, particularly if it is a vendor pay. </a:t>
            </a:r>
          </a:p>
          <a:p>
            <a:r>
              <a:rPr lang="en-US" dirty="0" smtClean="0"/>
              <a:t>Gratuity rates are not something that is included when establishing a vendor – only the terms of payment (immediate, 30 days, </a:t>
            </a:r>
            <a:r>
              <a:rPr lang="en-US" dirty="0" err="1" smtClean="0"/>
              <a:t>etc</a:t>
            </a:r>
            <a:r>
              <a:rPr lang="en-US" dirty="0" smtClean="0"/>
              <a:t>). </a:t>
            </a:r>
            <a:endParaRPr lang="en-US" dirty="0"/>
          </a:p>
        </p:txBody>
      </p:sp>
    </p:spTree>
    <p:extLst>
      <p:ext uri="{BB962C8B-B14F-4D97-AF65-F5344CB8AC3E}">
        <p14:creationId xmlns:p14="http://schemas.microsoft.com/office/powerpoint/2010/main" val="3204888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UAM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AMS – 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UAMS – 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1650</TotalTime>
  <Words>5148</Words>
  <Application>Microsoft Office PowerPoint</Application>
  <PresentationFormat>Widescreen</PresentationFormat>
  <Paragraphs>296</Paragraphs>
  <Slides>52</Slides>
  <Notes>2</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52</vt:i4>
      </vt:variant>
    </vt:vector>
  </HeadingPairs>
  <TitlesOfParts>
    <vt:vector size="63" baseType="lpstr">
      <vt:lpstr>Arial</vt:lpstr>
      <vt:lpstr>Calibri</vt:lpstr>
      <vt:lpstr>Wingdings</vt:lpstr>
      <vt:lpstr>UAMS</vt:lpstr>
      <vt:lpstr>UAMS – Gray</vt:lpstr>
      <vt:lpstr>UAMS – Red</vt:lpstr>
      <vt:lpstr>Custom Design</vt:lpstr>
      <vt:lpstr>1_Custom Design</vt:lpstr>
      <vt:lpstr>2_Custom Design</vt:lpstr>
      <vt:lpstr>3_Custom Design</vt:lpstr>
      <vt:lpstr>4_Custom Design</vt:lpstr>
      <vt:lpstr>Travel Training FY22</vt:lpstr>
      <vt:lpstr>Reminders</vt:lpstr>
      <vt:lpstr>Opening Trips </vt:lpstr>
      <vt:lpstr>Pre-Approvals </vt:lpstr>
      <vt:lpstr>Official Functions vs. Official Guests</vt:lpstr>
      <vt:lpstr>Official Functions </vt:lpstr>
      <vt:lpstr>Official Functions - Payments</vt:lpstr>
      <vt:lpstr>Official Function v. Travel</vt:lpstr>
      <vt:lpstr>Gratuities</vt:lpstr>
      <vt:lpstr>Virtual Events  </vt:lpstr>
      <vt:lpstr>Pre-Approval </vt:lpstr>
      <vt:lpstr>UAMS Admin Guide 8.4.01 – Employee Travel Regulations</vt:lpstr>
      <vt:lpstr>Approval of Requests or Expenses </vt:lpstr>
      <vt:lpstr>Reviewing Receipts  </vt:lpstr>
      <vt:lpstr>Flow Chart Showing Room Service Repayment – Option 1</vt:lpstr>
      <vt:lpstr>Flow Chart Showing Room Service Repayment – Option 2 </vt:lpstr>
      <vt:lpstr>UAMS Admin Guide – 8.4.04 – Authority to Travel</vt:lpstr>
      <vt:lpstr>Travel Expense Reimbursement</vt:lpstr>
      <vt:lpstr>Personal Travel</vt:lpstr>
      <vt:lpstr>Submission Guidelines</vt:lpstr>
      <vt:lpstr>Employee Reimbursement</vt:lpstr>
      <vt:lpstr>Mileage</vt:lpstr>
      <vt:lpstr>Mileage</vt:lpstr>
      <vt:lpstr>Required Receipts and Documents</vt:lpstr>
      <vt:lpstr>Required Receipts and Documents</vt:lpstr>
      <vt:lpstr>Required Receipts and Documents </vt:lpstr>
      <vt:lpstr>Vacations and Resorts</vt:lpstr>
      <vt:lpstr>State of Arkansas Allowances</vt:lpstr>
      <vt:lpstr>Lodging</vt:lpstr>
      <vt:lpstr>Lodging </vt:lpstr>
      <vt:lpstr>Lodging </vt:lpstr>
      <vt:lpstr>Meals</vt:lpstr>
      <vt:lpstr>Airfare</vt:lpstr>
      <vt:lpstr>Airfare </vt:lpstr>
      <vt:lpstr>UAMS Sponsored Events</vt:lpstr>
      <vt:lpstr>Additional Transportation Modes</vt:lpstr>
      <vt:lpstr>Additional Transportation Modes </vt:lpstr>
      <vt:lpstr>Personal Vehicle</vt:lpstr>
      <vt:lpstr>Personal Vehicle</vt:lpstr>
      <vt:lpstr>Rental Cars</vt:lpstr>
      <vt:lpstr>Ground Transportation</vt:lpstr>
      <vt:lpstr>Misc Expenses</vt:lpstr>
      <vt:lpstr>Membership Dues</vt:lpstr>
      <vt:lpstr>Registration</vt:lpstr>
      <vt:lpstr>Parking and Tolls</vt:lpstr>
      <vt:lpstr>PowerPoint Presentation</vt:lpstr>
      <vt:lpstr>Employee Events  </vt:lpstr>
      <vt:lpstr>Direct Billing</vt:lpstr>
      <vt:lpstr>Travel Advances</vt:lpstr>
      <vt:lpstr>Drivers Safety Program</vt:lpstr>
      <vt:lpstr>International Compliance</vt:lpstr>
      <vt:lpstr>Travel Training</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Photography</dc:title>
  <dc:creator>sam</dc:creator>
  <cp:lastModifiedBy>Homsley, Suzanne M</cp:lastModifiedBy>
  <cp:revision>91</cp:revision>
  <cp:lastPrinted>2015-09-23T19:12:53Z</cp:lastPrinted>
  <dcterms:created xsi:type="dcterms:W3CDTF">2012-06-27T20:39:58Z</dcterms:created>
  <dcterms:modified xsi:type="dcterms:W3CDTF">2022-01-27T01:48:52Z</dcterms:modified>
</cp:coreProperties>
</file>